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  <p:sldId id="268" r:id="rId10"/>
    <p:sldId id="265" r:id="rId11"/>
    <p:sldId id="269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PowerPoint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&#1052;&#1086;&#1080;%20&#1076;&#1086;&#1082;&#1091;&#1084;&#1077;&#1085;&#1090;&#1099;\&#1041;&#1102;&#1076;&#1078;&#1077;&#1090;%20&#1076;&#1083;&#1103;%20&#1075;&#1088;&#1072;&#1078;&#1076;&#1072;&#1085;\&#1055;&#1086;&#1082;&#1072;&#1079;&#1072;&#1090;&#1077;&#1083;&#1080;%20&#1076;&#1083;&#1103;%20&#1073;&#1102;&#1076;&#1078;&#1077;&#1090;&#1072;%20&#1076;&#1083;&#1103;%20&#1075;&#1088;&#1072;&#1078;&#1076;&#1072;&#1085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PowerPoint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ofPieChart>
        <c:ofPieType val="bar"/>
        <c:varyColors val="1"/>
        <c:ser>
          <c:idx val="1"/>
          <c:order val="1"/>
          <c:dLbls>
            <c:showVal val="1"/>
            <c:showLeaderLines val="1"/>
          </c:dLbls>
          <c:cat>
            <c:strRef>
              <c:f>Лист1!$A$7:$A$13</c:f>
              <c:strCache>
                <c:ptCount val="7"/>
                <c:pt idx="0">
                  <c:v>НДФЛ  </c:v>
                </c:pt>
                <c:pt idx="1">
                  <c:v>Налоги на совокупный доход  </c:v>
                </c:pt>
                <c:pt idx="2">
                  <c:v>Государственная пошлина  </c:v>
                </c:pt>
                <c:pt idx="3">
                  <c:v>Доходы от использования имущества  </c:v>
                </c:pt>
                <c:pt idx="4">
                  <c:v>Платежи при пользовании природными ресурсами  </c:v>
                </c:pt>
                <c:pt idx="5">
                  <c:v>Доходы от оказания платных услуг и компенсации затрат бюджета  </c:v>
                </c:pt>
                <c:pt idx="6">
                  <c:v>Штрафы, санкции, </c:v>
                </c:pt>
              </c:strCache>
            </c:strRef>
          </c:cat>
          <c:val>
            <c:numRef>
              <c:f>Лист1!$B$7:$B$13</c:f>
              <c:numCache>
                <c:formatCode>#,##0.00</c:formatCode>
                <c:ptCount val="7"/>
                <c:pt idx="0">
                  <c:v>49498</c:v>
                </c:pt>
                <c:pt idx="1">
                  <c:v>3732</c:v>
                </c:pt>
                <c:pt idx="2" formatCode="General">
                  <c:v>310</c:v>
                </c:pt>
                <c:pt idx="3" formatCode="General">
                  <c:v>426</c:v>
                </c:pt>
                <c:pt idx="4" formatCode="General">
                  <c:v>40.6</c:v>
                </c:pt>
                <c:pt idx="5" formatCode="General">
                  <c:v>89.4</c:v>
                </c:pt>
                <c:pt idx="6" formatCode="General">
                  <c:v>61.6</c:v>
                </c:pt>
              </c:numCache>
            </c:numRef>
          </c:val>
        </c:ser>
        <c:ser>
          <c:idx val="0"/>
          <c:order val="0"/>
          <c:dLbls>
            <c:showVal val="1"/>
            <c:showLeaderLines val="1"/>
          </c:dLbls>
          <c:cat>
            <c:strRef>
              <c:f>Лист1!$A$7:$A$13</c:f>
              <c:strCache>
                <c:ptCount val="7"/>
                <c:pt idx="0">
                  <c:v>НДФЛ  </c:v>
                </c:pt>
                <c:pt idx="1">
                  <c:v>Налоги на совокупный доход  </c:v>
                </c:pt>
                <c:pt idx="2">
                  <c:v>Государственная пошлина  </c:v>
                </c:pt>
                <c:pt idx="3">
                  <c:v>Доходы от использования имущества  </c:v>
                </c:pt>
                <c:pt idx="4">
                  <c:v>Платежи при пользовании природными ресурсами  </c:v>
                </c:pt>
                <c:pt idx="5">
                  <c:v>Доходы от оказания платных услуг и компенсации затрат бюджета  </c:v>
                </c:pt>
                <c:pt idx="6">
                  <c:v>Штрафы, санкции, </c:v>
                </c:pt>
              </c:strCache>
            </c:strRef>
          </c:cat>
          <c:val>
            <c:numRef>
              <c:f>Лист1!$B$7:$B$13</c:f>
              <c:numCache>
                <c:formatCode>#,##0.00</c:formatCode>
                <c:ptCount val="7"/>
                <c:pt idx="0">
                  <c:v>49498</c:v>
                </c:pt>
                <c:pt idx="1">
                  <c:v>3732</c:v>
                </c:pt>
                <c:pt idx="2" formatCode="General">
                  <c:v>310</c:v>
                </c:pt>
                <c:pt idx="3" formatCode="General">
                  <c:v>426</c:v>
                </c:pt>
                <c:pt idx="4" formatCode="General">
                  <c:v>40.6</c:v>
                </c:pt>
                <c:pt idx="5" formatCode="General">
                  <c:v>89.4</c:v>
                </c:pt>
                <c:pt idx="6" formatCode="General">
                  <c:v>61.6</c:v>
                </c:pt>
              </c:numCache>
            </c:numRef>
          </c:val>
        </c:ser>
        <c:gapWidth val="100"/>
        <c:secondPieSize val="75"/>
        <c:serLines/>
      </c:ofPieChart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pieChart>
        <c:varyColors val="1"/>
        <c:ser>
          <c:idx val="1"/>
          <c:order val="1"/>
          <c:dLbls>
            <c:showVal val="1"/>
            <c:showLeaderLines val="1"/>
          </c:dLbls>
          <c:cat>
            <c:strRef>
              <c:f>Лист3!$B$4:$B$6</c:f>
              <c:strCache>
                <c:ptCount val="3"/>
                <c:pt idx="0">
                  <c:v>Дотации бюджетам субъектов Российской Федерации и муниципальных образований   </c:v>
                </c:pt>
                <c:pt idx="1">
                  <c:v>Субвенции бюджетам субъектов Российской Федерации и муниципальных образований    </c:v>
                </c:pt>
                <c:pt idx="2">
                  <c:v>Иные межбюджетные трансферты   </c:v>
                </c:pt>
              </c:strCache>
            </c:strRef>
          </c:cat>
          <c:val>
            <c:numRef>
              <c:f>Лист3!$C$4:$C$6</c:f>
              <c:numCache>
                <c:formatCode>#,##0.00</c:formatCode>
                <c:ptCount val="3"/>
                <c:pt idx="0">
                  <c:v>43314</c:v>
                </c:pt>
                <c:pt idx="1">
                  <c:v>59640.3</c:v>
                </c:pt>
                <c:pt idx="2" formatCode="General">
                  <c:v>222.1</c:v>
                </c:pt>
              </c:numCache>
            </c:numRef>
          </c:val>
        </c:ser>
        <c:ser>
          <c:idx val="0"/>
          <c:order val="0"/>
          <c:dLbls>
            <c:showVal val="1"/>
            <c:showLeaderLines val="1"/>
          </c:dLbls>
          <c:cat>
            <c:strRef>
              <c:f>Лист3!$B$4:$B$6</c:f>
              <c:strCache>
                <c:ptCount val="3"/>
                <c:pt idx="0">
                  <c:v>Дотации бюджетам субъектов Российской Федерации и муниципальных образований   </c:v>
                </c:pt>
                <c:pt idx="1">
                  <c:v>Субвенции бюджетам субъектов Российской Федерации и муниципальных образований    </c:v>
                </c:pt>
                <c:pt idx="2">
                  <c:v>Иные межбюджетные трансферты   </c:v>
                </c:pt>
              </c:strCache>
            </c:strRef>
          </c:cat>
          <c:val>
            <c:numRef>
              <c:f>Лист3!$C$4:$C$6</c:f>
              <c:numCache>
                <c:formatCode>#,##0.00</c:formatCode>
                <c:ptCount val="3"/>
                <c:pt idx="0">
                  <c:v>43314</c:v>
                </c:pt>
                <c:pt idx="1">
                  <c:v>59640.3</c:v>
                </c:pt>
                <c:pt idx="2" formatCode="General">
                  <c:v>222.1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>
          <a:solidFill>
            <a:schemeClr val="bg1"/>
          </a:solidFill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4.9990155533983982E-3"/>
          <c:y val="0.26960946309726308"/>
          <c:w val="0.64446610855586239"/>
          <c:h val="0.45675753324832963"/>
        </c:manualLayout>
      </c:layout>
      <c:doughnut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3.5256410256410256E-2"/>
                  <c:y val="-1.5760441292356209E-2"/>
                </c:manualLayout>
              </c:layout>
              <c:showVal val="1"/>
            </c:dLbl>
            <c:dLbl>
              <c:idx val="1"/>
              <c:layout>
                <c:manualLayout>
                  <c:x val="8.9743589743589702E-2"/>
                  <c:y val="-2.6792750197005517E-2"/>
                </c:manualLayout>
              </c:layout>
              <c:showVal val="1"/>
            </c:dLbl>
            <c:dLbl>
              <c:idx val="2"/>
              <c:layout>
                <c:manualLayout>
                  <c:x val="0.11858974358974358"/>
                  <c:y val="-7.8802206461780384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8 090,2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</c:dLbl>
            <c:dLbl>
              <c:idx val="3"/>
              <c:layout>
                <c:manualLayout>
                  <c:x val="5.7692307692307723E-2"/>
                  <c:y val="1.4184397163120564E-2"/>
                </c:manualLayout>
              </c:layout>
              <c:showVal val="1"/>
            </c:dLbl>
            <c:dLbl>
              <c:idx val="6"/>
              <c:layout>
                <c:manualLayout>
                  <c:x val="-6.4102564102564111E-2"/>
                  <c:y val="-2.0488573680063085E-2"/>
                </c:manualLayout>
              </c:layout>
              <c:showVal val="1"/>
            </c:dLbl>
            <c:dLbl>
              <c:idx val="7"/>
              <c:layout>
                <c:manualLayout>
                  <c:x val="-3.8461538461538429E-2"/>
                  <c:y val="-5.2009456264775406E-2"/>
                </c:manualLayout>
              </c:layout>
              <c:showVal val="1"/>
            </c:dLbl>
            <c:dLbl>
              <c:idx val="8"/>
              <c:layout>
                <c:manualLayout>
                  <c:x val="5.128205128205128E-2"/>
                  <c:y val="-4.7281323877068564E-2"/>
                </c:manualLayout>
              </c:layout>
              <c:showVal val="1"/>
            </c:dLbl>
            <c:dLbl>
              <c:idx val="9"/>
              <c:layout>
                <c:manualLayout>
                  <c:x val="9.9358974358974367E-2"/>
                  <c:y val="-2.8368794326241127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Лист1!$A$3:$A$12</c:f>
              <c:strCache>
                <c:ptCount val="10"/>
                <c:pt idx="0">
                  <c:v>Общегосударственные расходы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Средства массовой информации</c:v>
                </c:pt>
                <c:pt idx="9">
                  <c:v>Межбюджетные трансферты</c:v>
                </c:pt>
              </c:strCache>
            </c:strRef>
          </c:cat>
          <c:val>
            <c:numRef>
              <c:f>Лист1!$B$3:$B$12</c:f>
              <c:numCache>
                <c:formatCode>#,##0.00</c:formatCode>
                <c:ptCount val="10"/>
                <c:pt idx="0">
                  <c:v>22688.9</c:v>
                </c:pt>
                <c:pt idx="1">
                  <c:v>1063.3</c:v>
                </c:pt>
                <c:pt idx="2">
                  <c:v>7915.1</c:v>
                </c:pt>
                <c:pt idx="3" formatCode="General">
                  <c:v>600</c:v>
                </c:pt>
                <c:pt idx="4">
                  <c:v>93276</c:v>
                </c:pt>
                <c:pt idx="5">
                  <c:v>22467.5</c:v>
                </c:pt>
                <c:pt idx="6">
                  <c:v>5458.6</c:v>
                </c:pt>
                <c:pt idx="7" formatCode="General">
                  <c:v>500</c:v>
                </c:pt>
                <c:pt idx="8">
                  <c:v>1020</c:v>
                </c:pt>
                <c:pt idx="9">
                  <c:v>1631.7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5325656465401361"/>
          <c:y val="6.7719899682919291E-2"/>
          <c:w val="0.33213166546947342"/>
          <c:h val="0.91043801573031058"/>
        </c:manualLayout>
      </c:layout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ru-RU"/>
        </a:p>
      </c:txPr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F737A-AD03-4040-897A-5B03D9A7A9CE}" type="datetimeFigureOut">
              <a:rPr lang="ru-RU" smtClean="0"/>
              <a:pPr/>
              <a:t>28.03.2016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701BAB-31AC-4949-A0E8-6A73302E76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01BAB-31AC-4949-A0E8-6A73302E7632}" type="slidenum">
              <a:rPr lang="ru-RU" smtClean="0"/>
              <a:pPr/>
              <a:t>15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01BAB-31AC-4949-A0E8-6A73302E7632}" type="slidenum">
              <a:rPr lang="ru-RU" smtClean="0"/>
              <a:pPr/>
              <a:t>16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6153D-A6B7-4668-9D28-A5B436F6C97D}" type="datetimeFigureOut">
              <a:rPr lang="ru-RU" smtClean="0"/>
              <a:pPr/>
              <a:t>28.03.2016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BB9D-EB6A-40DF-AEA3-F8181FBD114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6153D-A6B7-4668-9D28-A5B436F6C97D}" type="datetimeFigureOut">
              <a:rPr lang="ru-RU" smtClean="0"/>
              <a:pPr/>
              <a:t>28.03.2016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BB9D-EB6A-40DF-AEA3-F8181FBD114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6153D-A6B7-4668-9D28-A5B436F6C97D}" type="datetimeFigureOut">
              <a:rPr lang="ru-RU" smtClean="0"/>
              <a:pPr/>
              <a:t>28.03.2016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BB9D-EB6A-40DF-AEA3-F8181FBD114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6153D-A6B7-4668-9D28-A5B436F6C97D}" type="datetimeFigureOut">
              <a:rPr lang="ru-RU" smtClean="0"/>
              <a:pPr/>
              <a:t>28.03.2016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BB9D-EB6A-40DF-AEA3-F8181FBD114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6153D-A6B7-4668-9D28-A5B436F6C97D}" type="datetimeFigureOut">
              <a:rPr lang="ru-RU" smtClean="0"/>
              <a:pPr/>
              <a:t>28.03.2016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BB9D-EB6A-40DF-AEA3-F8181FBD114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6153D-A6B7-4668-9D28-A5B436F6C97D}" type="datetimeFigureOut">
              <a:rPr lang="ru-RU" smtClean="0"/>
              <a:pPr/>
              <a:t>28.03.2016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BB9D-EB6A-40DF-AEA3-F8181FBD114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6153D-A6B7-4668-9D28-A5B436F6C97D}" type="datetimeFigureOut">
              <a:rPr lang="ru-RU" smtClean="0"/>
              <a:pPr/>
              <a:t>28.03.2016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BB9D-EB6A-40DF-AEA3-F8181FBD114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6153D-A6B7-4668-9D28-A5B436F6C97D}" type="datetimeFigureOut">
              <a:rPr lang="ru-RU" smtClean="0"/>
              <a:pPr/>
              <a:t>28.03.2016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BB9D-EB6A-40DF-AEA3-F8181FBD114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6153D-A6B7-4668-9D28-A5B436F6C97D}" type="datetimeFigureOut">
              <a:rPr lang="ru-RU" smtClean="0"/>
              <a:pPr/>
              <a:t>28.03.2016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BB9D-EB6A-40DF-AEA3-F8181FBD114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6153D-A6B7-4668-9D28-A5B436F6C97D}" type="datetimeFigureOut">
              <a:rPr lang="ru-RU" smtClean="0"/>
              <a:pPr/>
              <a:t>28.03.2016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BB9D-EB6A-40DF-AEA3-F8181FBD114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6153D-A6B7-4668-9D28-A5B436F6C97D}" type="datetimeFigureOut">
              <a:rPr lang="ru-RU" smtClean="0"/>
              <a:pPr/>
              <a:t>28.03.2016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BB9D-EB6A-40DF-AEA3-F8181FBD114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6153D-A6B7-4668-9D28-A5B436F6C97D}" type="datetimeFigureOut">
              <a:rPr lang="ru-RU" smtClean="0"/>
              <a:pPr/>
              <a:t>28.03.2016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3BB9D-EB6A-40DF-AEA3-F8181FBD114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14282" y="2130425"/>
            <a:ext cx="7929593" cy="2227263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Бюджет </a:t>
            </a:r>
            <a:r>
              <a:rPr lang="ru-RU" sz="2400" b="1" dirty="0">
                <a:solidFill>
                  <a:schemeClr val="tx1"/>
                </a:solidFill>
              </a:rPr>
              <a:t>муниципального образования </a:t>
            </a: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smtClean="0"/>
              <a:t>Сонковский район </a:t>
            </a:r>
            <a:r>
              <a:rPr lang="ru-RU" sz="2400" b="1" dirty="0" smtClean="0">
                <a:solidFill>
                  <a:schemeClr val="tx1"/>
                </a:solidFill>
              </a:rPr>
              <a:t>Тверской </a:t>
            </a:r>
            <a:r>
              <a:rPr lang="ru-RU" sz="2400" b="1" dirty="0">
                <a:solidFill>
                  <a:schemeClr val="tx1"/>
                </a:solidFill>
              </a:rPr>
              <a:t>области </a:t>
            </a:r>
            <a:r>
              <a:rPr lang="ru-RU" sz="2400" b="1" dirty="0" smtClean="0">
                <a:solidFill>
                  <a:schemeClr val="tx1"/>
                </a:solidFill>
              </a:rPr>
              <a:t>на 2016 год</a:t>
            </a: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>
                <a:solidFill>
                  <a:schemeClr val="tx1"/>
                </a:solidFill>
              </a:rPr>
              <a:t/>
            </a:r>
            <a:br>
              <a:rPr lang="ru-RU" sz="2400" b="1" dirty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(утвержден </a:t>
            </a:r>
            <a:r>
              <a:rPr lang="ru-RU" sz="1800" dirty="0" smtClean="0">
                <a:solidFill>
                  <a:schemeClr val="tx1"/>
                </a:solidFill>
              </a:rPr>
              <a:t>Решением Собрания депутатов Сонковского </a:t>
            </a:r>
            <a:r>
              <a:rPr lang="ru-RU" sz="1800" dirty="0" smtClean="0">
                <a:solidFill>
                  <a:schemeClr val="tx1"/>
                </a:solidFill>
              </a:rPr>
              <a:t>района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smtClean="0">
                <a:solidFill>
                  <a:schemeClr val="tx1"/>
                </a:solidFill>
              </a:rPr>
              <a:t>от 25.12. 2015  №23)</a:t>
            </a:r>
            <a:endParaRPr lang="ru-RU" sz="1800" dirty="0">
              <a:solidFill>
                <a:schemeClr val="tx1"/>
              </a:solidFill>
            </a:endParaRPr>
          </a:p>
        </p:txBody>
      </p:sp>
      <p:pic>
        <p:nvPicPr>
          <p:cNvPr id="4" name="Рисунок 1" descr="сканирование0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285728"/>
            <a:ext cx="1285884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chemeClr val="bg1"/>
                </a:solidFill>
              </a:rPr>
              <a:t/>
            </a:r>
            <a:br>
              <a:rPr lang="ru-RU" sz="2700" dirty="0" smtClean="0">
                <a:solidFill>
                  <a:schemeClr val="bg1"/>
                </a:solidFill>
              </a:rPr>
            </a:br>
            <a:r>
              <a:rPr lang="ru-RU" sz="2700" b="1" dirty="0" smtClean="0"/>
              <a:t>Бюджетная политика в области доходов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09252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Основные принципы формирования доходной части  бюджета </a:t>
            </a:r>
          </a:p>
          <a:p>
            <a:pPr algn="ctr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на 2016 год:</a:t>
            </a:r>
          </a:p>
          <a:p>
            <a:pPr lvl="0"/>
            <a:r>
              <a:rPr lang="ru-RU" dirty="0" smtClean="0">
                <a:latin typeface="Arial" pitchFamily="34" charset="0"/>
                <a:cs typeface="Arial" pitchFamily="34" charset="0"/>
              </a:rPr>
              <a:t>Консервативный прогноз поступлений доходов на основе методик администратора налоговых доходов;</a:t>
            </a:r>
          </a:p>
          <a:p>
            <a:pPr lvl="0"/>
            <a:r>
              <a:rPr lang="ru-RU" dirty="0" smtClean="0">
                <a:latin typeface="Arial" pitchFamily="34" charset="0"/>
                <a:cs typeface="Arial" pitchFamily="34" charset="0"/>
              </a:rPr>
              <a:t>Учет планируемых безвозмездных поступлений из федерального и областного бюджета, а также бюджетов поселений;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Формирование доходов бюджета муниципального образования на 2016 год осуществлялось на основе прогноза социально-экономического развития Сонковского района Тверской области на 2016 и плановый период 2017 и 2018 годов,  данных,  предоставленных  главными администраторами поступлений в бюджет и оценки поступлений доходов в  бюджет в 2015 году и прогноза налоговых и неналоговых доходов Министерства финансов Тверской области.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Бюджетная политика в части неналоговых доходов направлена на повышение эффективности управления муниципальной собственностью, усиления контроля за поступлением арендных платежей путем усиления контрольных функций администраторов поступлений неналоговых доходов.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/>
              <a:t>Показатели доходов бюджета МО Сонковский район</a:t>
            </a:r>
            <a:endParaRPr lang="ru-RU" sz="24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3238" y="2357431"/>
          <a:ext cx="7926414" cy="421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3138"/>
                <a:gridCol w="1065426"/>
                <a:gridCol w="1000132"/>
                <a:gridCol w="1300380"/>
                <a:gridCol w="995546"/>
                <a:gridCol w="936655"/>
                <a:gridCol w="1125137"/>
              </a:tblGrid>
              <a:tr h="978072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 algn="ctr" defTabSz="936000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2011 год факт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 algn="ctr" defTabSz="936000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2012 год факт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 algn="ctr" defTabSz="936000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2013 год факт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 algn="ctr" defTabSz="936000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2014 год факт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2015 год утверждено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(№8 от 30.10.2015)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тыс. руб.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2016 год проект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ru-RU" sz="1200" dirty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тыс. руб.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90452">
                <a:tc>
                  <a:txBody>
                    <a:bodyPr/>
                    <a:lstStyle/>
                    <a:p>
                      <a:pPr marL="0" algn="just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Доходы </a:t>
                      </a:r>
                    </a:p>
                    <a:p>
                      <a:pPr marL="0" algn="just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(тыс. руб.)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196" marR="68196" marT="0" marB="0"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161</a:t>
                      </a:r>
                      <a:r>
                        <a:rPr lang="ru-RU" sz="105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622,7</a:t>
                      </a:r>
                      <a:endParaRPr lang="ru-RU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149 422,6</a:t>
                      </a:r>
                      <a:endParaRPr lang="ru-RU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130 727,3</a:t>
                      </a:r>
                      <a:endParaRPr lang="ru-RU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121 424,3</a:t>
                      </a:r>
                      <a:endParaRPr lang="ru-RU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139 345,4</a:t>
                      </a:r>
                      <a:endParaRPr lang="ru-RU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157 334,0</a:t>
                      </a:r>
                      <a:endParaRPr lang="ru-RU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928" marR="90928"/>
                </a:tc>
              </a:tr>
              <a:tr h="341237">
                <a:tc>
                  <a:txBody>
                    <a:bodyPr/>
                    <a:lstStyle/>
                    <a:p>
                      <a:pPr marL="0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 том числе</a:t>
                      </a:r>
                    </a:p>
                  </a:txBody>
                  <a:tcPr marL="68196" marR="68196" marT="0" marB="0"/>
                </a:tc>
                <a:tc>
                  <a:txBody>
                    <a:bodyPr/>
                    <a:lstStyle/>
                    <a:p>
                      <a:endParaRPr lang="ru-RU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endParaRPr lang="ru-RU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endParaRPr lang="ru-RU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endParaRPr lang="ru-RU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endParaRPr lang="ru-RU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endParaRPr lang="ru-RU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928" marR="90928"/>
                </a:tc>
              </a:tr>
              <a:tr h="611574">
                <a:tc>
                  <a:txBody>
                    <a:bodyPr/>
                    <a:lstStyle/>
                    <a:p>
                      <a:pPr marL="0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Налоговые и </a:t>
                      </a:r>
                      <a:b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неналоговые доходы</a:t>
                      </a:r>
                    </a:p>
                  </a:txBody>
                  <a:tcPr marL="68196" marR="68196" marT="0" marB="0"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52 885,0</a:t>
                      </a:r>
                      <a:endParaRPr lang="ru-RU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62 401,9</a:t>
                      </a:r>
                      <a:endParaRPr lang="ru-RU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55 513,3</a:t>
                      </a:r>
                      <a:endParaRPr lang="ru-RU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50 403,5</a:t>
                      </a:r>
                      <a:endParaRPr lang="ru-RU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50 802,5</a:t>
                      </a:r>
                      <a:endParaRPr lang="ru-RU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54 157,6</a:t>
                      </a:r>
                      <a:endParaRPr lang="ru-RU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928" marR="90928"/>
                </a:tc>
              </a:tr>
              <a:tr h="8154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Безвозмездные </a:t>
                      </a:r>
                      <a:br>
                        <a:rPr lang="ru-RU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перечисления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108 737,7</a:t>
                      </a:r>
                      <a:endParaRPr lang="ru-RU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87 020,7</a:t>
                      </a:r>
                      <a:endParaRPr lang="ru-RU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75 214,0</a:t>
                      </a:r>
                      <a:endParaRPr lang="ru-RU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71 127,5</a:t>
                      </a:r>
                      <a:endParaRPr lang="ru-RU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88 542,9</a:t>
                      </a:r>
                      <a:endParaRPr lang="ru-RU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103 176,4</a:t>
                      </a:r>
                      <a:endParaRPr lang="ru-RU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928" marR="90928"/>
                </a:tc>
              </a:tr>
              <a:tr h="97807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На 1 жителя,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icrosoft YaHei" charset="0"/>
                        <a:cs typeface="Arial" pitchFamily="34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руб.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18 867,9</a:t>
                      </a:r>
                      <a:endParaRPr lang="ru-RU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17 606,0</a:t>
                      </a:r>
                      <a:endParaRPr lang="ru-RU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15 148,0</a:t>
                      </a:r>
                      <a:endParaRPr lang="ru-RU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14 124,0</a:t>
                      </a:r>
                      <a:endParaRPr lang="ru-RU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16 297,7</a:t>
                      </a:r>
                      <a:endParaRPr lang="ru-RU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18 337,3</a:t>
                      </a:r>
                      <a:endParaRPr lang="ru-RU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928" marR="90928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7969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rgbClr val="000000"/>
                </a:solidFill>
                <a:latin typeface="Calibri" pitchFamily="32" charset="0"/>
                <a:ea typeface="Microsoft YaHei" charset="0"/>
                <a:cs typeface="Microsoft YaHei" charset="0"/>
              </a:rPr>
              <a:t>С</a:t>
            </a:r>
            <a:r>
              <a:rPr lang="ru-RU" sz="2400" dirty="0" smtClean="0">
                <a:solidFill>
                  <a:srgbClr val="000000"/>
                </a:solidFill>
                <a:latin typeface="Calibri" pitchFamily="32" charset="0"/>
                <a:ea typeface="Microsoft YaHei" charset="0"/>
                <a:cs typeface="Microsoft YaHei" charset="0"/>
              </a:rPr>
              <a:t>труктура налоговых и неналоговых  доходов  бюджета 2016</a:t>
            </a:r>
            <a:br>
              <a:rPr lang="ru-RU" sz="2400" dirty="0" smtClean="0">
                <a:solidFill>
                  <a:srgbClr val="000000"/>
                </a:solidFill>
                <a:latin typeface="Calibri" pitchFamily="32" charset="0"/>
                <a:ea typeface="Microsoft YaHei" charset="0"/>
                <a:cs typeface="Microsoft YaHei" charset="0"/>
              </a:rPr>
            </a:br>
            <a:r>
              <a:rPr lang="ru-RU" sz="2400" dirty="0" smtClean="0">
                <a:solidFill>
                  <a:srgbClr val="000000"/>
                </a:solidFill>
                <a:latin typeface="Calibri" pitchFamily="32" charset="0"/>
                <a:ea typeface="Microsoft YaHei" charset="0"/>
                <a:cs typeface="Microsoft YaHei" charset="0"/>
              </a:rPr>
              <a:t> года </a:t>
            </a:r>
            <a:br>
              <a:rPr lang="ru-RU" sz="2400" dirty="0" smtClean="0">
                <a:solidFill>
                  <a:srgbClr val="000000"/>
                </a:solidFill>
                <a:latin typeface="Calibri" pitchFamily="32" charset="0"/>
                <a:ea typeface="Microsoft YaHei" charset="0"/>
                <a:cs typeface="Microsoft YaHei" charset="0"/>
              </a:rPr>
            </a:br>
            <a:endParaRPr lang="ru-RU" sz="24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500034" y="1472161"/>
          <a:ext cx="4471990" cy="50286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330"/>
                <a:gridCol w="1120602"/>
                <a:gridCol w="851058"/>
              </a:tblGrid>
              <a:tr h="670964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Всего налоговых и неналоговых доходов (тыс. руб.)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54 157,60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100%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25685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НДФЛ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49 498,0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91,40%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8596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Налоги на совокупный доход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3 732,0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6,89%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3082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Государственная пошлина 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310,0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0,57%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441101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Доходы от использования имущества 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426,0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0,79%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64838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Платежи при пользовании природными ресурсами 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40,6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0,07%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77745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Доходы от оказания платных услуг и компенсации затрат бюджета 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89,4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0,17%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448156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Штрафы, санкции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61,6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0,11%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94954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lang="ru-RU" sz="1200" b="1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Всего налоговых и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endParaRPr lang="ru-RU" sz="1200" b="1" i="1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lang="ru-RU" sz="1200" b="1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неналоговых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endParaRPr lang="ru-RU" sz="1200" b="1" i="1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lang="ru-RU" sz="1200" b="1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доходов  н</a:t>
                      </a: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а 1 жителя (руб.)</a:t>
                      </a:r>
                      <a:endParaRPr lang="ru-RU" sz="1200" b="1" i="1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rtl="0" fontAlgn="t"/>
                      <a:endParaRPr lang="ru-RU" sz="1300" b="1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ru-RU" sz="1300" b="1" i="1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l" rtl="0" fontAlgn="t"/>
                      <a:endParaRPr lang="ru-RU" sz="1300" b="1" i="1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l" rtl="0" fontAlgn="t"/>
                      <a:r>
                        <a:rPr lang="ru-RU" sz="1300" b="1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6 312,1</a:t>
                      </a:r>
                    </a:p>
                    <a:p>
                      <a:pPr algn="l" rtl="0" fontAlgn="t"/>
                      <a:endParaRPr lang="ru-RU" sz="1300" b="1" i="1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l" rtl="0" fontAlgn="t"/>
                      <a:endParaRPr lang="ru-RU" sz="1300" b="1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graphicFrame>
        <p:nvGraphicFramePr>
          <p:cNvPr id="8" name="Содержимое 7"/>
          <p:cNvGraphicFramePr>
            <a:graphicFrameLocks noGrp="1"/>
          </p:cNvGraphicFramePr>
          <p:nvPr>
            <p:ph sz="half" idx="2"/>
          </p:nvPr>
        </p:nvGraphicFramePr>
        <p:xfrm>
          <a:off x="4929190" y="1142984"/>
          <a:ext cx="4214810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000000"/>
                </a:solidFill>
                <a:latin typeface="Calibri" pitchFamily="32" charset="0"/>
                <a:ea typeface="Microsoft YaHei" charset="0"/>
                <a:cs typeface="Microsoft YaHei" charset="0"/>
              </a:rPr>
              <a:t>Структура безвозмездных поступлений в доход  бюджета в 2016 году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406" y="1658290"/>
          <a:ext cx="4500594" cy="45650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5847"/>
                <a:gridCol w="1313287"/>
                <a:gridCol w="1121460"/>
              </a:tblGrid>
              <a:tr h="98482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Безвозмездные поступления всего, тыс. руб.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103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176,4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100%</a:t>
                      </a:r>
                    </a:p>
                  </a:txBody>
                  <a:tcPr marL="9525" marR="9525" marT="9525" marB="0"/>
                </a:tc>
              </a:tr>
              <a:tr h="1093001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Дотации бюджетам субъектов Российской Федерации и муниципальных образований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43 314,00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42,05%</a:t>
                      </a:r>
                    </a:p>
                  </a:txBody>
                  <a:tcPr marL="9525" marR="9525" marT="9525" marB="0"/>
                </a:tc>
              </a:tr>
              <a:tr h="1093001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Субвенции бюджетам субъектов Российской Федерации и муниципальных образований 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59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640,3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57,73%</a:t>
                      </a:r>
                    </a:p>
                  </a:txBody>
                  <a:tcPr marL="9525" marR="9525" marT="9525" marB="0"/>
                </a:tc>
              </a:tr>
              <a:tr h="671581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Иные межбюджетные трансферты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222,1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0,22%</a:t>
                      </a:r>
                    </a:p>
                  </a:txBody>
                  <a:tcPr marL="9525" marR="9525" marT="9525" marB="0"/>
                </a:tc>
              </a:tr>
              <a:tr h="671581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lang="ru-RU" sz="1200" b="1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Всего безвозмездных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endParaRPr lang="ru-RU" sz="1200" b="1" i="1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lang="ru-RU" sz="1200" b="1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поступлений н</a:t>
                      </a: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а 1 жителя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endParaRPr kumimoji="0" lang="ru-RU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Microsoft YaHei" charset="0"/>
                        <a:cs typeface="Arial" pitchFamily="34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(руб.)</a:t>
                      </a:r>
                      <a:endParaRPr lang="ru-RU" sz="1200" b="1" i="1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rtl="0" fontAlgn="t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1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12 025,2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4714876" y="1571612"/>
          <a:ext cx="3857652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Бюджетная политика в области расходов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Расходная часть бюджета муниципального образования Сонковский район Тверской области сформирована из возможностей доходной базы бюджета в объеме собственных доходов и безвозмездных поступлений на очередной финансовый год.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             Прогнозирование расходной части бюджета на 2016 год определено  в рамках реализации полномочий муниципального образования, предусмотренных Федеральным законом от 06.10.2003 года № 131-ФЗ  «Об общих принципах организации местного самоуправления в Российской Федерации» (с изменениями и дополнениями). 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Основным подходом к формированию расходной части бюджета стали муниципальные программы муниципального образования Сонковский район Тверской области, в которых приоритетом является реализация Указа Президента Российской Федерации от 7 мая 2012 года N 597 "О мероприятиях по реализации государственной социальной политики", повышение эффективности бюджетных расходов, прозрачности и открытости бюджетного процесса, совершенствование механизмов финансового обеспечения оказания муниципальных услуг, системные меры по оптимизации бюджетных средств.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           Бюджет на 2016 год характеризуется сохранением социальной направленности.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Расходы бюджета МО Сонковский район по направлениям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" y="1071547"/>
          <a:ext cx="8858279" cy="55943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187"/>
                <a:gridCol w="1181124"/>
                <a:gridCol w="1771656"/>
                <a:gridCol w="1771656"/>
                <a:gridCol w="1771656"/>
              </a:tblGrid>
              <a:tr h="1288422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defTabSz="936000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2014 год факт </a:t>
                      </a:r>
                    </a:p>
                    <a:p>
                      <a:pPr algn="ctr" defTabSz="936000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(тыс. руб.)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defTabSz="936000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2015 год утверждено</a:t>
                      </a:r>
                    </a:p>
                    <a:p>
                      <a:pPr algn="ctr" defTabSz="936000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(решение №8 от 30.10.2015)</a:t>
                      </a:r>
                    </a:p>
                    <a:p>
                      <a:pPr marL="0" marR="0" indent="0" algn="ctr" defTabSz="93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(тыс. руб.)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defTabSz="936000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2016 год план</a:t>
                      </a:r>
                    </a:p>
                    <a:p>
                      <a:pPr marL="0" marR="0" indent="0" algn="ctr" defTabSz="93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(тыс. руб.)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defTabSz="936000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Расходы 2016 г. в пересчете на 1 жителя (руб.)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5651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Общегосударственные расходы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16 557,6</a:t>
                      </a:r>
                      <a:endParaRPr lang="ru-RU" sz="13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20 204,0</a:t>
                      </a:r>
                      <a:endParaRPr lang="ru-RU" sz="13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22 688,90</a:t>
                      </a:r>
                    </a:p>
                  </a:txBody>
                  <a:tcPr marL="9525" marR="857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1" i="0" u="none" strike="noStrike">
                          <a:solidFill>
                            <a:schemeClr val="tx1"/>
                          </a:solidFill>
                          <a:latin typeface="Franklin Gothic Book"/>
                        </a:rPr>
                        <a:t>2 644,4</a:t>
                      </a:r>
                    </a:p>
                  </a:txBody>
                  <a:tcPr marL="9525" marR="85725" marT="9525" marB="0"/>
                </a:tc>
              </a:tr>
              <a:tr h="61375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Национальная безопасность и правоохранительная деятельность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endParaRPr lang="ru-RU" sz="13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987,2</a:t>
                      </a:r>
                      <a:endParaRPr lang="ru-RU" sz="13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3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1 117,0</a:t>
                      </a:r>
                      <a:endParaRPr lang="ru-RU" sz="13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1 063,30</a:t>
                      </a:r>
                    </a:p>
                  </a:txBody>
                  <a:tcPr marL="9525" marR="857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0" i="0" u="none" strike="noStrike">
                          <a:solidFill>
                            <a:schemeClr val="tx1"/>
                          </a:solidFill>
                          <a:latin typeface="Franklin Gothic Book"/>
                        </a:rPr>
                        <a:t>123,9</a:t>
                      </a:r>
                    </a:p>
                  </a:txBody>
                  <a:tcPr marL="9525" marR="85725" marT="9525" marB="0"/>
                </a:tc>
              </a:tr>
              <a:tr h="2993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Национальная экономика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2 524,0</a:t>
                      </a:r>
                      <a:endParaRPr lang="ru-RU" sz="13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7 331,2</a:t>
                      </a:r>
                      <a:endParaRPr lang="ru-RU" sz="13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8 090,20</a:t>
                      </a:r>
                    </a:p>
                  </a:txBody>
                  <a:tcPr marL="9525" marR="857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0" i="0" u="none" strike="noStrike">
                          <a:solidFill>
                            <a:schemeClr val="tx1"/>
                          </a:solidFill>
                          <a:latin typeface="Franklin Gothic Book"/>
                        </a:rPr>
                        <a:t>942,9</a:t>
                      </a:r>
                    </a:p>
                  </a:txBody>
                  <a:tcPr marL="9525" marR="85725" marT="9525" marB="0"/>
                </a:tc>
              </a:tr>
              <a:tr h="35082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Жилищно-коммунальное хозяйство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919,2</a:t>
                      </a:r>
                      <a:endParaRPr lang="ru-RU" sz="13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1 868,4</a:t>
                      </a:r>
                      <a:endParaRPr lang="ru-RU" sz="13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600</a:t>
                      </a:r>
                    </a:p>
                  </a:txBody>
                  <a:tcPr marL="9525" marR="857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0" i="0" u="none" strike="noStrike">
                          <a:solidFill>
                            <a:schemeClr val="tx1"/>
                          </a:solidFill>
                          <a:latin typeface="Franklin Gothic Book"/>
                        </a:rPr>
                        <a:t>69,9</a:t>
                      </a:r>
                    </a:p>
                  </a:txBody>
                  <a:tcPr marL="9525" marR="85725" marT="9525" marB="0"/>
                </a:tc>
              </a:tr>
              <a:tr h="35113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Образование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80 396,3</a:t>
                      </a:r>
                      <a:endParaRPr lang="ru-RU" sz="13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87 301,6</a:t>
                      </a:r>
                      <a:endParaRPr lang="ru-RU" sz="13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93 276,00</a:t>
                      </a:r>
                    </a:p>
                  </a:txBody>
                  <a:tcPr marL="9525" marR="857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0" i="0" u="none" strike="noStrike">
                          <a:solidFill>
                            <a:schemeClr val="tx1"/>
                          </a:solidFill>
                          <a:latin typeface="Franklin Gothic Book"/>
                        </a:rPr>
                        <a:t>10 871,3</a:t>
                      </a:r>
                    </a:p>
                  </a:txBody>
                  <a:tcPr marL="9525" marR="85725" marT="9525" marB="0"/>
                </a:tc>
              </a:tr>
              <a:tr h="35113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Культура, кинематография 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11 655,7</a:t>
                      </a:r>
                      <a:endParaRPr lang="ru-RU" sz="13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16 905,5</a:t>
                      </a:r>
                      <a:endParaRPr lang="ru-RU" sz="13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22 467,50</a:t>
                      </a:r>
                    </a:p>
                  </a:txBody>
                  <a:tcPr marL="9525" marR="857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0" i="0" u="none" strike="noStrike">
                          <a:solidFill>
                            <a:schemeClr val="tx1"/>
                          </a:solidFill>
                          <a:latin typeface="Franklin Gothic Book"/>
                        </a:rPr>
                        <a:t>2 618,6</a:t>
                      </a:r>
                    </a:p>
                  </a:txBody>
                  <a:tcPr marL="9525" marR="85725" marT="9525" marB="0"/>
                </a:tc>
              </a:tr>
              <a:tr h="35113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Социальная политика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6 490,8</a:t>
                      </a:r>
                      <a:endParaRPr lang="ru-RU" sz="13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1 032,6</a:t>
                      </a:r>
                      <a:endParaRPr lang="ru-RU" sz="13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5 458,60</a:t>
                      </a:r>
                    </a:p>
                  </a:txBody>
                  <a:tcPr marL="9525" marR="857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0" i="0" u="none" strike="noStrike">
                          <a:solidFill>
                            <a:schemeClr val="tx1"/>
                          </a:solidFill>
                          <a:latin typeface="Franklin Gothic Book"/>
                        </a:rPr>
                        <a:t>636,2</a:t>
                      </a:r>
                    </a:p>
                  </a:txBody>
                  <a:tcPr marL="9525" marR="85725" marT="9525" marB="0"/>
                </a:tc>
              </a:tr>
              <a:tr h="35113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Физическая культура и спорт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140,3</a:t>
                      </a:r>
                      <a:endParaRPr lang="ru-RU" sz="13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323,4</a:t>
                      </a:r>
                      <a:endParaRPr lang="ru-RU" sz="13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500</a:t>
                      </a:r>
                    </a:p>
                  </a:txBody>
                  <a:tcPr marL="9525" marR="857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0" i="0" u="none" strike="noStrike">
                          <a:solidFill>
                            <a:schemeClr val="tx1"/>
                          </a:solidFill>
                          <a:latin typeface="Franklin Gothic Book"/>
                        </a:rPr>
                        <a:t>58,3</a:t>
                      </a:r>
                    </a:p>
                  </a:txBody>
                  <a:tcPr marL="9525" marR="85725" marT="9525" marB="0"/>
                </a:tc>
              </a:tr>
              <a:tr h="35113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Средства массовой информации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1 753,2</a:t>
                      </a:r>
                      <a:endParaRPr lang="ru-RU" sz="13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1 784,8</a:t>
                      </a:r>
                      <a:endParaRPr lang="ru-RU" sz="13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1 020,00</a:t>
                      </a:r>
                    </a:p>
                  </a:txBody>
                  <a:tcPr marL="9525" marR="857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0" i="0" u="none" strike="noStrike">
                          <a:solidFill>
                            <a:schemeClr val="tx1"/>
                          </a:solidFill>
                          <a:latin typeface="Franklin Gothic Book"/>
                        </a:rPr>
                        <a:t>118,9</a:t>
                      </a:r>
                    </a:p>
                  </a:txBody>
                  <a:tcPr marL="9525" marR="85725" marT="9525" marB="0"/>
                </a:tc>
              </a:tr>
              <a:tr h="35113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Межбюджетные трансферты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0,0</a:t>
                      </a:r>
                      <a:endParaRPr lang="ru-RU" sz="13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2 053,6</a:t>
                      </a:r>
                      <a:endParaRPr lang="ru-RU" sz="13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1 631,70</a:t>
                      </a:r>
                    </a:p>
                  </a:txBody>
                  <a:tcPr marL="9525" marR="857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Franklin Gothic Book"/>
                        </a:rPr>
                        <a:t>190,2</a:t>
                      </a:r>
                    </a:p>
                  </a:txBody>
                  <a:tcPr marL="9525" marR="85725" marT="9525" marB="0"/>
                </a:tc>
              </a:tr>
              <a:tr h="45651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Всего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121 424,3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139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922,1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156 796,20</a:t>
                      </a:r>
                    </a:p>
                  </a:txBody>
                  <a:tcPr marL="9525" marR="857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Franklin Gothic Book"/>
                        </a:rPr>
                        <a:t>18 274,6</a:t>
                      </a:r>
                    </a:p>
                  </a:txBody>
                  <a:tcPr marL="9525" marR="85725" marT="9525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Структура расходов бюджета МО Сонковский район 2016 года</a:t>
            </a:r>
            <a:endParaRPr lang="ru-RU" sz="24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1"/>
          </p:nvPr>
        </p:nvGraphicFramePr>
        <p:xfrm>
          <a:off x="71406" y="1285858"/>
          <a:ext cx="3786214" cy="52759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1178"/>
                <a:gridCol w="661438"/>
                <a:gridCol w="743598"/>
              </a:tblGrid>
              <a:tr h="56079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Всего</a:t>
                      </a:r>
                    </a:p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156 796,2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0" marT="0" marB="0" anchor="b"/>
                </a:tc>
              </a:tr>
              <a:tr h="3679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Общегосударственные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расходы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22 688,9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14,5%</a:t>
                      </a:r>
                    </a:p>
                  </a:txBody>
                  <a:tcPr marL="9525" marR="85725" marT="9525" marB="0"/>
                </a:tc>
              </a:tr>
              <a:tr h="50006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Национальная безопасность и правоохранительная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деятельность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1 063,3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0,7%</a:t>
                      </a:r>
                    </a:p>
                  </a:txBody>
                  <a:tcPr marL="9525" marR="85725" marT="9525" marB="0"/>
                </a:tc>
              </a:tr>
              <a:tr h="42577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Национальная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экономика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8 090,2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5,2%</a:t>
                      </a:r>
                    </a:p>
                  </a:txBody>
                  <a:tcPr marL="9525" marR="85725" marT="9525" marB="0"/>
                </a:tc>
              </a:tr>
              <a:tr h="42862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Жилищно-коммунальное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хозяйство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600,0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0,4%</a:t>
                      </a:r>
                    </a:p>
                  </a:txBody>
                  <a:tcPr marL="9525" marR="85725" marT="9525" marB="0"/>
                </a:tc>
              </a:tr>
              <a:tr h="53052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Образование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93 276,0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59,5%</a:t>
                      </a:r>
                    </a:p>
                  </a:txBody>
                  <a:tcPr marL="9525" marR="85725" marT="9525" marB="0"/>
                </a:tc>
              </a:tr>
              <a:tr h="46960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Культура,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кинематография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22 467,5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14,3%</a:t>
                      </a:r>
                    </a:p>
                  </a:txBody>
                  <a:tcPr marL="9525" marR="85725" marT="9525" marB="0"/>
                </a:tc>
              </a:tr>
              <a:tr h="50006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Социальная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политика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5 458,6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3,5%</a:t>
                      </a:r>
                    </a:p>
                  </a:txBody>
                  <a:tcPr marL="9525" marR="85725" marT="9525" marB="0"/>
                </a:tc>
              </a:tr>
              <a:tr h="42862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Физическая культура и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спорт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500,0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0,3%</a:t>
                      </a:r>
                    </a:p>
                  </a:txBody>
                  <a:tcPr marL="9525" marR="85725" marT="9525" marB="0"/>
                </a:tc>
              </a:tr>
              <a:tr h="53052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Средства массовой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информации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1 020,0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0,7%</a:t>
                      </a:r>
                    </a:p>
                  </a:txBody>
                  <a:tcPr marL="9525" marR="85725" marT="9525" marB="0"/>
                </a:tc>
              </a:tr>
              <a:tr h="530529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Межбюджетные трансферты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1 631,7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1,0%</a:t>
                      </a:r>
                    </a:p>
                  </a:txBody>
                  <a:tcPr marL="9525" marR="85725" marT="9525" marB="0"/>
                </a:tc>
              </a:tr>
            </a:tbl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3929026" y="857232"/>
          <a:ext cx="5214974" cy="66437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868346"/>
          </a:xfrm>
        </p:spPr>
        <p:txBody>
          <a:bodyPr>
            <a:noAutofit/>
          </a:bodyPr>
          <a:lstStyle/>
          <a:p>
            <a:pPr algn="l"/>
            <a:r>
              <a:rPr lang="ru-RU" sz="2000" dirty="0" smtClean="0"/>
              <a:t>Муниципальная программа "Развитие системы образования Сонковского района Тверской области» на 2014 - 2017 годы"</a:t>
            </a:r>
            <a:r>
              <a:rPr lang="ru-RU" sz="20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600" b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Цель программы: обеспечение позитивной социализации и учебной успешности каждого ребенка с учетом изменения культурной, социальной и технологической среды</a:t>
            </a:r>
            <a:endParaRPr lang="ru-RU" sz="1600" dirty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600200"/>
          <a:ext cx="8929718" cy="5254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9681"/>
                <a:gridCol w="1205212"/>
                <a:gridCol w="343482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Подпрограммы/мероприятия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2016 год (тыс. руб.)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Направление расходов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Подпрограмма 1 «Развитие системы дошкольного образования в МО Тверской области Сонковский район»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22 495,2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97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Расходы на финансовое обеспечение обеспечения выполнения муниципального задания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19 972,3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Оплата труда, учебные расходы, содержание помещения, расходы на питание и уход за детьми. </a:t>
                      </a:r>
                      <a:endParaRPr lang="ru-RU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769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Расходы на компенсацию части родительской платы  за присмотр  и уход за детьми, осваивающими общеобразовательные программы дошкольного образования в организациях, осуществляющих образовательную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деятельность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   991,8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Возмещение части родительской платы социально незащищенным слоям населения</a:t>
                      </a:r>
                      <a:endParaRPr lang="ru-RU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37534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Расходы на проведение капитального ремонта зданий и помещений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   1 531,1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Замена окон, ремонт крыши, обустройство территории</a:t>
                      </a:r>
                      <a:endParaRPr lang="ru-RU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Подпрограмма 2 "Развитие системы общего образования в Сонковском районе Тверской области"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53 200,4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578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Расходы на финансовое обеспечение обеспечения выполнения муниципального задания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48 884,5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Оплата труда, учебные расходы, содержание помещения, обеспечение учебного процесса, закупка топлива. </a:t>
                      </a:r>
                      <a:endParaRPr lang="ru-RU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Расходы на обеспечение подвоза учащихся, проживающих в сельской местности, к месту обучения в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общеобразовательные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  1 525,4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Создание условий для организации  транспортного обслуживания учащихся </a:t>
                      </a:r>
                      <a:endParaRPr lang="ru-RU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Расходы на организации обеспечения учащихся начальных классов муниципальных общеобразовательных горячим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питанием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887,6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Обеспечение  бесплатным горячим питанием учащихся начальных классов</a:t>
                      </a:r>
                    </a:p>
                    <a:p>
                      <a:endParaRPr lang="ru-RU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Расходы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на 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проведение оздоровительной компании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детей</a:t>
                      </a:r>
                    </a:p>
                    <a:p>
                      <a:pPr algn="l" fontAlgn="b"/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  181,9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Организация отдыха детей в каникулярное время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Расходы на проведение капитального ремонта зданий и помещений</a:t>
                      </a:r>
                    </a:p>
                    <a:p>
                      <a:pPr algn="l" fontAlgn="b"/>
                      <a:endParaRPr lang="ru-RU" sz="1000" b="0" i="0" u="none" strike="noStrike" dirty="0" smtClean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algn="l" fontAlgn="b"/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1 721,0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Замена окон, ремонт крыш</a:t>
                      </a:r>
                      <a:endParaRPr lang="ru-RU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0" dirty="0" smtClean="0"/>
              <a:t>Муниципальная программа "Развитие системы образования Сонковского района Тверской области» на 2014 - 2017 годы» </a:t>
            </a:r>
            <a:r>
              <a:rPr lang="ru-RU" sz="1600" b="0" dirty="0" smtClean="0"/>
              <a:t>(продолжение)</a:t>
            </a:r>
            <a:endParaRPr lang="ru-RU" sz="1600" b="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599" cy="327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9047"/>
                <a:gridCol w="1285884"/>
                <a:gridCol w="311466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Подпрограммы/мероприятия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2016 год (тыс. руб.)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Направление расходов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Подпрограмма 3 «Обеспечение детей дополнительным образованием в Сонковском районе Тверской области»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1 613,4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Расходы на финансовое обеспечение выполнения муниципального задания за счет средств местного бюджета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1 142,3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Оплата труда тренеров, текущие расходы.</a:t>
                      </a:r>
                      <a:endParaRPr lang="ru-RU" sz="1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Расходы на участие в областных и Всероссийских соревнованиях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164,4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Обеспечение участия детской спортивной команды района в соревнованиях </a:t>
                      </a:r>
                      <a:endParaRPr lang="ru-RU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Приобретение спортивного инвентаря и оборудования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306,7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Укрепление материально-технической базы</a:t>
                      </a:r>
                      <a:endParaRPr lang="ru-RU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Обеспечивающая подпрограмма</a:t>
                      </a:r>
                    </a:p>
                  </a:txBody>
                  <a:tcPr marL="9526" marR="9526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ru-RU" sz="14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5 330,7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Содержание аппарата  и отделов отдела образования, 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оплата труда ,содержание помещения, канцелярские расходы, программное сопровождение</a:t>
                      </a:r>
                    </a:p>
                    <a:p>
                      <a:endParaRPr lang="ru-RU" sz="1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285884"/>
          </a:xfrm>
        </p:spPr>
        <p:txBody>
          <a:bodyPr>
            <a:noAutofit/>
          </a:bodyPr>
          <a:lstStyle/>
          <a:p>
            <a:r>
              <a:rPr lang="ru-RU" sz="2000" b="0" dirty="0" smtClean="0"/>
              <a:t>Муниципальная программа «Развитие культуры, молодежной политики и спорта в  Сонковском районе Тверской области на 2014-2017 годы»</a:t>
            </a:r>
            <a:r>
              <a:rPr lang="ru-RU" sz="2000" dirty="0" smtClean="0"/>
              <a:t> </a:t>
            </a:r>
            <a:br>
              <a:rPr lang="ru-RU" sz="2000" dirty="0" smtClean="0"/>
            </a:br>
            <a:r>
              <a:rPr lang="ru-RU" sz="1600" b="0" dirty="0" smtClean="0"/>
              <a:t>Цель программы  - Обеспечение развития сферы культуры, молодежной политики и спорта в Сонковском районе Тверской области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b="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1406" y="1643049"/>
          <a:ext cx="8615394" cy="50563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9090"/>
                <a:gridCol w="1214446"/>
                <a:gridCol w="3471858"/>
              </a:tblGrid>
              <a:tr h="46802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Подпрограммы/мероприятия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2016 год (тыс. руб.)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Задачи / направление расходов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02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Подпрограмма 1 "Создание условий для дополнительного музыкального образования детей в Сонковском районе Тверской области"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</a:rPr>
                        <a:t> 531,8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477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Расходы на обеспечение методической литературой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    10,0</a:t>
                      </a:r>
                      <a:endParaRPr lang="ru-RU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Приобретение методической литературы</a:t>
                      </a:r>
                      <a:endParaRPr lang="ru-RU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477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Расходы на повышение квалификации преподавателей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 5,4</a:t>
                      </a:r>
                      <a:endParaRPr lang="ru-RU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Курсы повышения квалификации педагогов </a:t>
                      </a:r>
                      <a:endParaRPr lang="ru-RU" sz="9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332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Расходы на финансовое обеспечение выполнения муниципального задания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2 372,0</a:t>
                      </a:r>
                      <a:endParaRPr lang="ru-RU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Оплата труда, учебные расходы, содержание помещения, обеспечение учебного процесса. </a:t>
                      </a:r>
                      <a:endParaRPr lang="ru-RU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477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Приобретение музыкальных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инструментов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 50,0</a:t>
                      </a:r>
                      <a:endParaRPr lang="ru-RU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Приобретение музыкальных инструментов</a:t>
                      </a:r>
                      <a:endParaRPr lang="ru-RU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3036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Расходы на укрепление материально-технической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базы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 60,0</a:t>
                      </a:r>
                      <a:endParaRPr lang="ru-RU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Приобретение оргтехники, демонстрационного оборудования</a:t>
                      </a:r>
                      <a:endParaRPr lang="ru-RU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629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Расходы на проведение противопожарных мероприятий, проведение ремонта зданий и помещений учреждений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культуры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34,4</a:t>
                      </a:r>
                      <a:endParaRPr lang="ru-RU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Пожарная сигнализация, кнопки дозвона</a:t>
                      </a:r>
                    </a:p>
                    <a:p>
                      <a:endParaRPr lang="ru-RU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802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Подпрограмма 2 Создание условий для библиотечного обслуживания населения в Сонковском районе Тверской области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4 877,0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477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Комплектование библиотечного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фонда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360,0</a:t>
                      </a:r>
                      <a:endParaRPr lang="ru-RU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Увеличение книжного фонда</a:t>
                      </a:r>
                      <a:endParaRPr lang="ru-RU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629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Оформление подписки на периодические издания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220,0</a:t>
                      </a:r>
                      <a:endParaRPr lang="ru-RU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477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Расходы на укрепление материально-технической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базы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30,0</a:t>
                      </a:r>
                      <a:endParaRPr lang="ru-RU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Укрепление материально-технической базы</a:t>
                      </a:r>
                    </a:p>
                    <a:p>
                      <a:endParaRPr lang="ru-RU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563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Расходы на финансовое обеспечение выполнения муниципального задания МУК "СМБ"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4 197,7</a:t>
                      </a:r>
                      <a:endParaRPr lang="ru-RU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Оплата труда, содержание помещения, услуги связи, коммунальные услуги. </a:t>
                      </a:r>
                      <a:endParaRPr lang="ru-RU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629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Расходы на проведение противопожарных мероприятий, проведение ремонта зданий и помещений учреждений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культуры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59,7</a:t>
                      </a:r>
                      <a:endParaRPr lang="ru-RU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Пожарная сигнализация, кнопки дозвона</a:t>
                      </a:r>
                    </a:p>
                    <a:p>
                      <a:endParaRPr lang="ru-RU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883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Обучение специалистов библиотек на курсах повышения квалификации и обучающих семинарах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9,6</a:t>
                      </a:r>
                      <a:endParaRPr lang="ru-RU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Курсы повышения квалификации специалистов</a:t>
                      </a:r>
                      <a:endParaRPr lang="ru-RU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65403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Основные понятия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786478"/>
          </a:xfrm>
        </p:spPr>
        <p:txBody>
          <a:bodyPr>
            <a:normAutofit fontScale="40000" lnSpcReduction="20000"/>
          </a:bodyPr>
          <a:lstStyle/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 smtClean="0">
                <a:solidFill>
                  <a:srgbClr val="000000"/>
                </a:solidFill>
                <a:latin typeface="Arial" pitchFamily="34" charset="0"/>
                <a:ea typeface="Microsoft YaHei" charset="0"/>
                <a:cs typeface="Arial" pitchFamily="34" charset="0"/>
              </a:rPr>
              <a:t>Бюджет - </a:t>
            </a:r>
            <a:r>
              <a:rPr lang="ru-RU" sz="3200" dirty="0" smtClean="0">
                <a:solidFill>
                  <a:srgbClr val="000000"/>
                </a:solidFill>
                <a:latin typeface="Arial" pitchFamily="34" charset="0"/>
                <a:ea typeface="Microsoft YaHei" charset="0"/>
                <a:cs typeface="Arial" pitchFamily="34" charset="0"/>
              </a:rPr>
              <a:t>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a:t>
            </a:r>
          </a:p>
          <a:p>
            <a:pPr algn="just"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 smtClean="0">
                <a:solidFill>
                  <a:srgbClr val="000000"/>
                </a:solidFill>
                <a:latin typeface="Arial" pitchFamily="34" charset="0"/>
                <a:ea typeface="Microsoft YaHei" charset="0"/>
                <a:cs typeface="Arial" pitchFamily="34" charset="0"/>
              </a:rPr>
              <a:t>Бюджетная система Российской Федерации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Microsoft YaHei" charset="0"/>
                <a:cs typeface="Arial" pitchFamily="34" charset="0"/>
              </a:rPr>
              <a:t> - основанная на экономических отношениях и государственном устройстве Российской Федерации, регулируемая законодательством Российской Федерации совокупность федерального бюджета, бюджетов субъектов Российской Федерации, местных бюджетов и бюджетов государственных внебюджетных фондов;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  <a:ea typeface="Microsoft YaHei" charset="0"/>
                <a:cs typeface="Arial" pitchFamily="34" charset="0"/>
              </a:rPr>
              <a:t>          (Бюджетный кодекс Российской Федерации статья 6)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200" b="1" dirty="0" smtClean="0">
              <a:solidFill>
                <a:srgbClr val="000000"/>
              </a:solidFill>
              <a:latin typeface="Arial" pitchFamily="34" charset="0"/>
              <a:ea typeface="Microsoft YaHei" charset="0"/>
              <a:cs typeface="Arial" pitchFamily="34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 smtClean="0">
                <a:solidFill>
                  <a:srgbClr val="000000"/>
                </a:solidFill>
                <a:latin typeface="Arial" pitchFamily="34" charset="0"/>
                <a:ea typeface="Microsoft YaHei" charset="0"/>
                <a:cs typeface="Arial" pitchFamily="34" charset="0"/>
              </a:rPr>
              <a:t>Бюджетная система Российской Федерации основана на принципах: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500" dirty="0" smtClean="0">
                <a:solidFill>
                  <a:schemeClr val="bg1"/>
                </a:solidFill>
                <a:latin typeface="Arial" pitchFamily="34" charset="0"/>
                <a:ea typeface="Microsoft YaHei" charset="0"/>
                <a:cs typeface="Arial" pitchFamily="34" charset="0"/>
              </a:rPr>
              <a:t>   1. </a:t>
            </a:r>
            <a:r>
              <a:rPr lang="ru-RU" sz="2500" dirty="0" smtClean="0">
                <a:latin typeface="Arial" pitchFamily="34" charset="0"/>
                <a:ea typeface="Microsoft YaHei" charset="0"/>
                <a:cs typeface="Arial" pitchFamily="34" charset="0"/>
              </a:rPr>
              <a:t>единства бюджетной системы Российской Федерации;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Clr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500" dirty="0" smtClean="0">
                <a:latin typeface="Arial" pitchFamily="34" charset="0"/>
                <a:cs typeface="Arial" pitchFamily="34" charset="0"/>
              </a:rPr>
              <a:t>    2. разграничения доходов, расходов и источников финансирования дефицитов бюджетов между бюджетами бюджетной системы Российской Федерации;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500" dirty="0" smtClean="0">
                <a:latin typeface="Arial" pitchFamily="34" charset="0"/>
                <a:ea typeface="Microsoft YaHei" charset="0"/>
                <a:cs typeface="Arial" pitchFamily="34" charset="0"/>
              </a:rPr>
              <a:t>   3. самостоятельности бюджетов;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500" dirty="0" smtClean="0">
                <a:latin typeface="Arial" pitchFamily="34" charset="0"/>
                <a:cs typeface="Arial" pitchFamily="34" charset="0"/>
              </a:rPr>
              <a:t>   4. равенства бюджетных прав субъектов Российской Федерации, муниципальных образований;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500" dirty="0" smtClean="0">
                <a:latin typeface="Arial" pitchFamily="34" charset="0"/>
                <a:cs typeface="Arial" pitchFamily="34" charset="0"/>
              </a:rPr>
              <a:t>   5. полноты отражения доходов, расходов и источников финансирования дефицитов бюджетов</a:t>
            </a:r>
            <a:endParaRPr lang="ru-RU" sz="2500" dirty="0" smtClean="0">
              <a:latin typeface="Arial" pitchFamily="34" charset="0"/>
              <a:ea typeface="Microsoft YaHei" charset="0"/>
              <a:cs typeface="Arial" pitchFamily="34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500" dirty="0" smtClean="0">
                <a:latin typeface="Arial" pitchFamily="34" charset="0"/>
                <a:ea typeface="Microsoft YaHei" charset="0"/>
                <a:cs typeface="Arial" pitchFamily="34" charset="0"/>
              </a:rPr>
              <a:t>   6. Сбалансированности бюджета;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500" dirty="0" smtClean="0">
                <a:latin typeface="Arial" pitchFamily="34" charset="0"/>
                <a:ea typeface="Microsoft YaHei" charset="0"/>
                <a:cs typeface="Arial" pitchFamily="34" charset="0"/>
              </a:rPr>
              <a:t>   7. </a:t>
            </a:r>
            <a:r>
              <a:rPr lang="ru-RU" sz="2500" dirty="0" smtClean="0">
                <a:latin typeface="Arial" pitchFamily="34" charset="0"/>
                <a:cs typeface="Arial" pitchFamily="34" charset="0"/>
              </a:rPr>
              <a:t>эффективности использования бюджетных средств;</a:t>
            </a:r>
            <a:endParaRPr lang="ru-RU" sz="2500" dirty="0" smtClean="0">
              <a:latin typeface="Arial" pitchFamily="34" charset="0"/>
              <a:ea typeface="Microsoft YaHei" charset="0"/>
              <a:cs typeface="Arial" pitchFamily="34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500" dirty="0" smtClean="0">
                <a:latin typeface="Arial" pitchFamily="34" charset="0"/>
                <a:ea typeface="Microsoft YaHei" charset="0"/>
                <a:cs typeface="Arial" pitchFamily="34" charset="0"/>
              </a:rPr>
              <a:t>   8. Общего (совокупного) покрытия расходов бюджетов;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500" dirty="0" smtClean="0">
                <a:latin typeface="Arial" pitchFamily="34" charset="0"/>
                <a:ea typeface="Microsoft YaHei" charset="0"/>
                <a:cs typeface="Arial" pitchFamily="34" charset="0"/>
              </a:rPr>
              <a:t>   9. Прозрачности (открытости);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500" dirty="0" smtClean="0">
                <a:latin typeface="Arial" pitchFamily="34" charset="0"/>
                <a:ea typeface="Microsoft YaHei" charset="0"/>
                <a:cs typeface="Arial" pitchFamily="34" charset="0"/>
              </a:rPr>
              <a:t> 10. Достоверности бюджета;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500" dirty="0" smtClean="0">
                <a:latin typeface="Arial" pitchFamily="34" charset="0"/>
                <a:ea typeface="Microsoft YaHei" charset="0"/>
                <a:cs typeface="Arial" pitchFamily="34" charset="0"/>
              </a:rPr>
              <a:t> 11. </a:t>
            </a:r>
            <a:r>
              <a:rPr lang="ru-RU" sz="2500" dirty="0" smtClean="0">
                <a:latin typeface="Arial" pitchFamily="34" charset="0"/>
                <a:cs typeface="Arial" pitchFamily="34" charset="0"/>
              </a:rPr>
              <a:t>адресности и целевого характера бюджетных средств</a:t>
            </a:r>
            <a:endParaRPr lang="ru-RU" sz="2500" dirty="0" smtClean="0">
              <a:latin typeface="Arial" pitchFamily="34" charset="0"/>
              <a:ea typeface="Microsoft YaHei" charset="0"/>
              <a:cs typeface="Arial" pitchFamily="34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500" dirty="0" smtClean="0">
                <a:latin typeface="Arial" pitchFamily="34" charset="0"/>
                <a:ea typeface="Microsoft YaHei" charset="0"/>
                <a:cs typeface="Arial" pitchFamily="34" charset="0"/>
              </a:rPr>
              <a:t> 12. Подведомственности расходов бюджетов;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500" dirty="0" smtClean="0">
                <a:latin typeface="Arial" pitchFamily="34" charset="0"/>
                <a:ea typeface="Microsoft YaHei" charset="0"/>
                <a:cs typeface="Arial" pitchFamily="34" charset="0"/>
              </a:rPr>
              <a:t> 13. Единства кассы.</a:t>
            </a:r>
          </a:p>
          <a:p>
            <a:pPr marL="179388" algn="just"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 smtClean="0">
                <a:latin typeface="Arial" pitchFamily="34" charset="0"/>
                <a:ea typeface="Microsoft YaHei" charset="0"/>
                <a:cs typeface="Arial" pitchFamily="34" charset="0"/>
              </a:rPr>
              <a:t>      (Бюджетный кодекс Российской Федерации статья 28)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200" b="1" dirty="0" smtClean="0">
              <a:latin typeface="Arial" pitchFamily="34" charset="0"/>
              <a:ea typeface="Microsoft YaHei" charset="0"/>
              <a:cs typeface="Arial" pitchFamily="34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 smtClean="0">
                <a:latin typeface="Arial" pitchFamily="34" charset="0"/>
                <a:ea typeface="Microsoft YaHei" charset="0"/>
                <a:cs typeface="Arial" pitchFamily="34" charset="0"/>
              </a:rPr>
              <a:t>Принцип прозрачности (открытости) означает: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Microsoft YaHei" charset="0"/>
                <a:cs typeface="Arial" pitchFamily="34" charset="0"/>
              </a:rPr>
              <a:t>   - обязательное опубликование в средствах массовой информации утвержденных бюджетов и отчетов об их исполнении;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Microsoft YaHei" charset="0"/>
                <a:cs typeface="Arial" pitchFamily="34" charset="0"/>
              </a:rPr>
              <a:t>   - обязательную открытость для общества и средств массовой информации проектов бюджетов;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Microsoft YaHei" charset="0"/>
                <a:cs typeface="Arial" pitchFamily="34" charset="0"/>
              </a:rPr>
              <a:t>   - стабильность и (или) преемственность бюджетной классификации Российской Федерации.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  <a:ea typeface="Microsoft YaHei" charset="0"/>
                <a:cs typeface="Arial" pitchFamily="34" charset="0"/>
              </a:rPr>
              <a:t>           (Бюджетный кодекс Российской Федерации статья 33)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0" dirty="0" smtClean="0"/>
              <a:t>Муниципальная программа «Развитие культуры, молодежной политики и спорта в  Сонковском районе Тверской области на 2014-2017 годы» </a:t>
            </a:r>
            <a:r>
              <a:rPr lang="ru-RU" sz="1600" b="0" dirty="0" smtClean="0"/>
              <a:t>(продолжение)</a:t>
            </a:r>
            <a:endParaRPr lang="ru-RU" sz="1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142908" y="1415129"/>
          <a:ext cx="9286909" cy="6017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7040"/>
                <a:gridCol w="1344711"/>
                <a:gridCol w="3765158"/>
              </a:tblGrid>
              <a:tr h="49959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Подпрограммы/мероприятия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2016 год (тыс. руб.)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Задачи / направление расходов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65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Подпрограмма 3 Создание условий для обеспечения досуга населения в Сонковском районе Тверской области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13 331,5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526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Обучение клубных работников на курсах повышения квалификации и обучающих семинарах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8,7</a:t>
                      </a:r>
                      <a:endParaRPr lang="ru-RU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Курсы повышения квалификации специалистов</a:t>
                      </a:r>
                      <a:endParaRPr lang="ru-RU" sz="9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526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Расходы на финансовое обеспечение выполнения муниципального задания МУК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«СМДД»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8 830,0</a:t>
                      </a:r>
                      <a:endParaRPr lang="ru-RU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Оплата труда, содержание помещения, услуги связи, коммунальные услуги</a:t>
                      </a:r>
                      <a:endParaRPr lang="ru-RU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426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Расходы на укрепление материально-технической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базы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364,0</a:t>
                      </a:r>
                      <a:endParaRPr lang="ru-RU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848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Расходы на проведение противопожарных мероприятий, ремонта  зданий и помещений учреждений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культуры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4 128,8</a:t>
                      </a:r>
                      <a:endParaRPr lang="ru-RU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Пожарная сигнализация, кнопки дозвона, ремонт Сонковского и Горского домов досуга</a:t>
                      </a:r>
                      <a:endParaRPr lang="ru-RU" sz="9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7591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Подпрограмма 4 Развитие физической культуры и спорта в Сонковском районе Тверской области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endParaRPr lang="ru-RU" sz="1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r"/>
                      <a:endParaRPr lang="ru-RU" sz="1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r"/>
                      <a:endParaRPr lang="ru-RU" sz="1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500,0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Обеспечение граждан Сонковского района равными возможностями заниматься физической культурой и спортом независимо от возраста, места жительства,  доходов и благосостояния</a:t>
                      </a:r>
                      <a:endParaRPr lang="ru-RU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351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Приобретение спортивного оборудования, в том числе мягкого инвентаря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100,0</a:t>
                      </a:r>
                      <a:endParaRPr lang="ru-RU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0328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Организация и проведение физкультурно-оздоровительных и спортивных мероприятий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400,0</a:t>
                      </a:r>
                      <a:endParaRPr lang="ru-RU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759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Подпрограмма 5 Развитие молодежной политики, профилактика экстремизма в молодежной среде и патриотическое воспитание граждан  в Сонковском районе Тверской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ru-RU" sz="1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r"/>
                      <a:endParaRPr lang="ru-RU" sz="1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r"/>
                      <a:endParaRPr lang="ru-RU" sz="1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200,0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Формирование политического сознания, развитие политической грамотности и активности подростков и молодёжи Сонковского района,  совершенствование процесса  патриотического воспитания граждан</a:t>
                      </a:r>
                      <a:endParaRPr lang="ru-RU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0306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Проведение молодежных районных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мероприятий</a:t>
                      </a:r>
                    </a:p>
                    <a:p>
                      <a:pPr algn="l" fontAlgn="b"/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160,0</a:t>
                      </a:r>
                      <a:endParaRPr lang="ru-RU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0306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Организация и проведение мероприятий патриотической направленности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10,0</a:t>
                      </a:r>
                      <a:endParaRPr lang="ru-RU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265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 Организация выставок, бесед и встреч и других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мероприятий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30,0</a:t>
                      </a:r>
                      <a:endParaRPr lang="ru-RU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896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Обеспечивающая </a:t>
                      </a:r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подпрограмма</a:t>
                      </a:r>
                    </a:p>
                    <a:p>
                      <a:pPr algn="l" fontAlgn="ctr"/>
                      <a:endParaRPr lang="ru-RU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2 659,0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Содержание аппарата  и бухгалтерии отдела культуры, 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оплата труда ,содержание помещения, канцелярские расходы, программное сопровождение</a:t>
                      </a:r>
                      <a:endParaRPr lang="ru-RU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3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0" dirty="0" smtClean="0"/>
              <a:t>Муниципальная программа "Обеспечение органами местного самоуправления социально-экономического развития Сонковского района Тверской области на 2014-2017 годы" </a:t>
            </a:r>
            <a:br>
              <a:rPr lang="ru-RU" sz="2000" b="0" dirty="0" smtClean="0"/>
            </a:br>
            <a:r>
              <a:rPr lang="ru-RU" sz="1800" dirty="0" smtClean="0"/>
              <a:t>Цель программы - обеспечение комплексного социально-экономического развития муниципального образования Тверской области Сонковский район</a:t>
            </a:r>
            <a:endParaRPr lang="ru-RU" sz="2000" b="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57158" y="1785938"/>
          <a:ext cx="8329642" cy="65754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9090"/>
                <a:gridCol w="1000132"/>
                <a:gridCol w="340042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Подпрограммы/мероприятия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2016 год (тыс. руб.)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Задачи / направление расходов 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86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Подпрограмма 1 "Повышение эффективности муниципального управления"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18 268,1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Проведение мероприятий по поддержке и развитию АУ "Молодежный культурно-спортивный центр </a:t>
                      </a:r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«Радуга»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1 015,3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Обеспечение  условий для формирования и развития самостоятельной творческой  социально-активной личности.</a:t>
                      </a:r>
                      <a:r>
                        <a:rPr lang="ru-RU" sz="8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Оплата труда, содержание помещения, услуги связи, коммунальные и канцелярские расходы.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Проведение мероприятий по финансовому обеспечению деятельности  единой дежурно-диспетчерской службы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833,3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Arial" pitchFamily="34" charset="0"/>
                          <a:cs typeface="Arial" pitchFamily="34" charset="0"/>
                        </a:rPr>
                        <a:t>Обеспечение  безопасности граждан, в т.ч. осуществление мероприятий по гражданской обороне, обеспечение первичных мер пожарной безопасности в границах Сонковского района, защите населения и территории от ЧС, обеспечение безопасности людей на водных объектах, охране их жизни и здоровья. </a:t>
                      </a:r>
                      <a:r>
                        <a:rPr lang="ru-RU" sz="800" baseline="0" dirty="0" smtClean="0">
                          <a:latin typeface="Arial" pitchFamily="34" charset="0"/>
                          <a:cs typeface="Arial" pitchFamily="34" charset="0"/>
                        </a:rPr>
                        <a:t>Оплата труда, услуги связи, канцелярские расходы.</a:t>
                      </a:r>
                      <a:endParaRPr lang="ru-RU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Субсидии некоммерческим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организациям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1 020,0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Arial" pitchFamily="34" charset="0"/>
                          <a:cs typeface="Arial" pitchFamily="34" charset="0"/>
                        </a:rPr>
                        <a:t>Обеспечение информационной открытости деятельности органов местного самоуправления. Поддержка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редакции газеты «Сонковский  вестник».</a:t>
                      </a:r>
                      <a:endParaRPr lang="ru-RU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Проведение мероприятий по финансовому обеспечению расходов на государственную регистрацию актов гражданского состояния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230,0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Arial" pitchFamily="34" charset="0"/>
                          <a:cs typeface="Arial" pitchFamily="34" charset="0"/>
                        </a:rPr>
                        <a:t>Осуществление отдельных государственных полномочий, переданных в соответствии с законодательством.</a:t>
                      </a:r>
                      <a:r>
                        <a:rPr lang="ru-RU" sz="800" baseline="0" dirty="0" smtClean="0">
                          <a:latin typeface="Arial" pitchFamily="34" charset="0"/>
                          <a:cs typeface="Arial" pitchFamily="34" charset="0"/>
                        </a:rPr>
                        <a:t> Оплата труда, аренда и содержание помещения, услуги связи, коммунальные и канцелярские расходы.</a:t>
                      </a:r>
                      <a:endParaRPr lang="ru-RU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Проведение мероприятий по финансовому обеспечению реализации государственных полномочий  по созданию, исполнению полномочий и обеспечению деятельности  комиссий по делам несовершеннолетних</a:t>
                      </a:r>
                    </a:p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329,1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Arial" pitchFamily="34" charset="0"/>
                          <a:cs typeface="Arial" pitchFamily="34" charset="0"/>
                        </a:rPr>
                        <a:t>Осуществление отдельных государственных полномочий, переданных в соответствии с законодательством. </a:t>
                      </a:r>
                      <a:r>
                        <a:rPr lang="ru-RU" sz="800" baseline="0" dirty="0" smtClean="0">
                          <a:latin typeface="Arial" pitchFamily="34" charset="0"/>
                          <a:cs typeface="Arial" pitchFamily="34" charset="0"/>
                        </a:rPr>
                        <a:t>Оплата труда, услуги связи, канцелярские расходы.</a:t>
                      </a:r>
                      <a:endParaRPr lang="ru-RU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Проведение мероприятий по осуществлению государственных полномочий  по составлению списков кандидатов в присяжные заседатели федеральных судов общей юрисдикции в Российской Федерации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21,4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Arial" pitchFamily="34" charset="0"/>
                          <a:cs typeface="Arial" pitchFamily="34" charset="0"/>
                        </a:rPr>
                        <a:t>Составление  и публикация списков</a:t>
                      </a:r>
                      <a:r>
                        <a:rPr lang="ru-RU" sz="800" baseline="0" dirty="0" smtClean="0">
                          <a:latin typeface="Arial" pitchFamily="34" charset="0"/>
                          <a:cs typeface="Arial" pitchFamily="34" charset="0"/>
                        </a:rPr>
                        <a:t> присяжных заседателей</a:t>
                      </a:r>
                      <a:endParaRPr lang="ru-RU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Осуществление органами местного самоуправления Тверской области отдельных государственных  полномочий  Тверской области в сфере осуществления дорожной деятельности</a:t>
                      </a:r>
                    </a:p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7 655,1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Arial" pitchFamily="34" charset="0"/>
                          <a:cs typeface="Arial" pitchFamily="34" charset="0"/>
                        </a:rPr>
                        <a:t>Осуществление отдельных государственных полномочий, переданных в соответствии с законодательством.</a:t>
                      </a:r>
                      <a:r>
                        <a:rPr lang="ru-RU" sz="800" baseline="0" dirty="0" smtClean="0">
                          <a:latin typeface="Arial" pitchFamily="34" charset="0"/>
                          <a:cs typeface="Arial" pitchFamily="34" charset="0"/>
                        </a:rPr>
                        <a:t> Зимнее и летнее содержание дорог 3-го класса на территории Сонковского района.</a:t>
                      </a:r>
                      <a:endParaRPr lang="ru-RU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388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Проведение мероприятий по финансовому обеспечению реализации государственных полномочий Тверской области  по созданию административных комиссий и определению перечня должностных лиц, уполномоченных составлять протоколы об административных правонарушениях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   66,0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Arial" pitchFamily="34" charset="0"/>
                          <a:cs typeface="Arial" pitchFamily="34" charset="0"/>
                        </a:rPr>
                        <a:t>Осуществление отдельных государственных полномочий, переданных в соответствии с законодательством. </a:t>
                      </a:r>
                      <a:r>
                        <a:rPr lang="ru-RU" sz="800" baseline="0" dirty="0" smtClean="0">
                          <a:latin typeface="Arial" pitchFamily="34" charset="0"/>
                          <a:cs typeface="Arial" pitchFamily="34" charset="0"/>
                        </a:rPr>
                        <a:t>Оплата труда, услуги связи, канцелярские расходы.</a:t>
                      </a:r>
                      <a:endParaRPr lang="ru-RU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Расходы на капитальный и (или) текущий ремонт помещений, находящихся в муниципальной собственности за счет средств местного бюджета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3 000,0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Arial" pitchFamily="34" charset="0"/>
                          <a:cs typeface="Arial" pitchFamily="34" charset="0"/>
                        </a:rPr>
                        <a:t>Капитальный</a:t>
                      </a:r>
                      <a:r>
                        <a:rPr lang="ru-RU" sz="800" baseline="0" dirty="0" smtClean="0">
                          <a:latin typeface="Arial" pitchFamily="34" charset="0"/>
                          <a:cs typeface="Arial" pitchFamily="34" charset="0"/>
                        </a:rPr>
                        <a:t> ремонт зданий администрации  и гаража</a:t>
                      </a:r>
                      <a:endParaRPr lang="ru-RU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Проведение мероприятий по приобретению жилья  для детей-сирот и детей, оставшихся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без попечения родителей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3 922,8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Arial" pitchFamily="34" charset="0"/>
                          <a:cs typeface="Arial" pitchFamily="34" charset="0"/>
                        </a:rPr>
                        <a:t>Приобретение жилья</a:t>
                      </a:r>
                      <a:endParaRPr lang="ru-RU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Расходы на осуществление органами местного самоуправления отдельных государственных полномочий Тверской области по организации проведения на территории Тверской области мероприятий по предупреждению и ликвидации болезней животных, их лечению, отлову и содержанию безнадзорных животных, защите населения от болезней, общих для человека и животных"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175,1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Arial" pitchFamily="34" charset="0"/>
                          <a:cs typeface="Arial" pitchFamily="34" charset="0"/>
                        </a:rPr>
                        <a:t>Осуществление отдельных государственных полномочий, переданных в соответствии с законодательством.</a:t>
                      </a:r>
                      <a:r>
                        <a:rPr lang="ru-RU" sz="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071570"/>
          </a:xfrm>
        </p:spPr>
        <p:txBody>
          <a:bodyPr>
            <a:normAutofit/>
          </a:bodyPr>
          <a:lstStyle/>
          <a:p>
            <a:r>
              <a:rPr lang="ru-RU" sz="1600" b="1" dirty="0" smtClean="0"/>
              <a:t>Муниципальная программа "Обеспечение органами местного самоуправления социально-экономического развития Сонковского района Тверской области на 2014-2017 годы»  </a:t>
            </a:r>
            <a:r>
              <a:rPr lang="ru-RU" sz="1400" b="0" dirty="0" smtClean="0"/>
              <a:t>(продолжение)</a:t>
            </a:r>
            <a:endParaRPr lang="ru-RU" sz="1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142984"/>
          <a:ext cx="8615394" cy="45662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5450"/>
                <a:gridCol w="1192446"/>
                <a:gridCol w="354749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Подпрограммы/мероприятия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2016 год (тыс. руб.)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Направление расходов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Подпрограмма 3 </a:t>
                      </a:r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Предоставление отдельных форм социальной поддержки населению Сонковского района Тверской области" 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744,0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Содействие временной занятости безработных  и ищущих работу граждан Сонковского района Тверской области, несовершеннолетних граждан, социальная поддержка жителей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района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endParaRPr lang="ru-RU" sz="1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Расходы на временное трудоустройство  несовершеннолетних граждан  в каникулярное время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150,0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Организация общественных работ для безработных  граждан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50,0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25121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Доплата к пенсиям муниципальных служащих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544,0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Подпрограмма 4 Поддержка развития малого и среднего предпринимательства в Сонковском районе Тверской области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60,0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Обеспечении предоставление предпринимателям информационных услуг, проведение консультаций, юридических услуг, предоставление  «Горячей линии» деловым информационным центром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10,0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Проведение   консультаций, юридических услуг, предоставление услуг «Горячей линии»</a:t>
                      </a:r>
                      <a:endParaRPr lang="ru-RU" sz="1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Обеспечение организации и проведения «Дня малого бизнеса».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50,0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Пропаганда и популяризация предпринимательской деятельности</a:t>
                      </a:r>
                      <a:endParaRPr lang="ru-RU" sz="1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Обеспечивающая подпрограмма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14 461,6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Содержание главы, отделов администрации, 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оплата труда ,содержание помещения, услуги связи, коммунальные и канцелярские расходы, программное сопровождение</a:t>
                      </a:r>
                    </a:p>
                    <a:p>
                      <a:endParaRPr lang="ru-RU" sz="1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600" b="1" dirty="0" smtClean="0"/>
              <a:t>Муниципальная программа «Управление финансами муниципального образования Сонковский район Тверской области  на 2014-2017 годы»</a:t>
            </a:r>
            <a:endParaRPr lang="ru-RU" sz="1600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2357438"/>
          <a:ext cx="8229600" cy="290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8982"/>
                <a:gridCol w="1214446"/>
                <a:gridCol w="368617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Подпрограммы/мероприятия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2016 год (тыс. руб.)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Направление расходов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Подпрограмма 2 Повышение эффективности бюджетных расходов консолидированного бюджета Сонковского района Тверской области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Arial" pitchFamily="34" charset="0"/>
                          <a:cs typeface="Arial" pitchFamily="34" charset="0"/>
                        </a:rPr>
                        <a:t>1 631,7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Обеспечение финансовой устойчивости  и эффективности   управления  средствами бюджета муниципального образования Сонковский район Тверской области на 2014-2017 годы.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Межбюджетные трансферты на поддержку мер по обеспечению сбалансированности бюджетов  поселений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1 631,7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Обеспечивающая подпрограмма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3 668,2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Оплата труда ,содержание помещения, услуги связи, канцелярские расходы, охрана, программное сопровождение</a:t>
                      </a:r>
                    </a:p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28596" y="1285860"/>
            <a:ext cx="80724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Цель программы - обеспечение финансовой устойчивости  и эффективности   управления  средствами бюджета муниципального образования Сонковский район  Тверской области</a:t>
            </a:r>
            <a:endParaRPr lang="ru-RU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b="1" dirty="0" smtClean="0"/>
              <a:t>Муниципальная программа "Развитие системы управления собственностью  муниципального образования Тверской области  Сонковский район на 2014-2017 годы."</a:t>
            </a:r>
            <a:endParaRPr lang="ru-RU" sz="1600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642910" y="2000250"/>
          <a:ext cx="8043890" cy="2630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24"/>
                <a:gridCol w="1143008"/>
                <a:gridCol w="347185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Подпрограммы/мероприятия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2016 год (тыс. руб.)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Задачи / направление расходов 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Подпрограмма  1 "Управление имуществом муниципального образования Тверской области «Сонковский район», земельными участками, находящимися в государственной собственности до разграничения"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/>
                        <a:t>100,0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Расходы на обеспечение  системы учета объектов собственности муниципального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65,0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itchFamily="34" charset="0"/>
                          <a:cs typeface="Arial" pitchFamily="34" charset="0"/>
                        </a:rPr>
                        <a:t>Увеличение доходов от использования имущества муниципального образования Тверской области Сонковский район</a:t>
                      </a:r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Расходы на внедрение информационной системы «Управление и распоряжение имущественным комплексом»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33,5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itchFamily="34" charset="0"/>
                          <a:cs typeface="Arial" pitchFamily="34" charset="0"/>
                        </a:rPr>
                        <a:t>Учет поступлений от аренды</a:t>
                      </a:r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Расходы по подготовке и проведению процедур по увеличению поступлений в бюджет неналоговых доходов, в том числе за счет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претензионно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- исковой работы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1,5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Arial" pitchFamily="34" charset="0"/>
                          <a:cs typeface="Arial" pitchFamily="34" charset="0"/>
                        </a:rPr>
                        <a:t>Подготовка пакета</a:t>
                      </a:r>
                      <a:r>
                        <a:rPr lang="ru-RU" sz="1000" baseline="0" dirty="0" smtClean="0">
                          <a:latin typeface="Arial" pitchFamily="34" charset="0"/>
                          <a:cs typeface="Arial" pitchFamily="34" charset="0"/>
                        </a:rPr>
                        <a:t> документов в арбитражный суд</a:t>
                      </a:r>
                      <a:endParaRPr lang="ru-RU" sz="1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642910" y="1285860"/>
            <a:ext cx="80010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Цель программы - обеспечение эффективного управления имуществом муниципального образования Сонковский район Тверской области</a:t>
            </a:r>
            <a:endParaRPr lang="ru-RU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143000"/>
          </a:xfrm>
        </p:spPr>
        <p:txBody>
          <a:bodyPr>
            <a:normAutofit/>
          </a:bodyPr>
          <a:lstStyle/>
          <a:p>
            <a:r>
              <a:rPr lang="ru-RU" sz="1600" b="1" dirty="0" smtClean="0"/>
              <a:t>Муниципальная программа «Развитие системы жилищно-коммунального, газового хозяйства и жилищного строительства в Сонковском района Тверской области на 2014-2017 годы»</a:t>
            </a:r>
            <a:endParaRPr lang="ru-RU" sz="1600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2286000"/>
          <a:ext cx="8229600" cy="26358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4734"/>
                <a:gridCol w="1214446"/>
                <a:gridCol w="340042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Подпрограммы/мероприятия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2016 год (тыс. руб.)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Задачи / направление расходов </a:t>
                      </a:r>
                    </a:p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Подпрограмма 1 «Развитие системы жилищно-коммунального, газового хозяйства и жилищного строительства в Сонковском района Тверской области на 2014-2017 годы»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10 081,0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Проведение мероприятий по техническому обслуживанию разводящих газовых сетей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600,0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itchFamily="34" charset="0"/>
                          <a:cs typeface="Arial" pitchFamily="34" charset="0"/>
                        </a:rPr>
                        <a:t>Повышение уровня газификации района</a:t>
                      </a:r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Расходы по переводу на газовое отопление объектов учреждений дошкольного образования Сонковского района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2 881,0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itchFamily="34" charset="0"/>
                          <a:cs typeface="Arial" pitchFamily="34" charset="0"/>
                        </a:rPr>
                        <a:t>Повышение уровня газификации района, сокращение затрат </a:t>
                      </a:r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Расходы на перевод на газовое отопление объектов учреждений общего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5 000,0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smtClean="0">
                          <a:latin typeface="Arial" pitchFamily="34" charset="0"/>
                          <a:cs typeface="Arial" pitchFamily="34" charset="0"/>
                        </a:rPr>
                        <a:t>Повышение уровня газификации района, сокращение затрат </a:t>
                      </a:r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Расходы по переводу на газовое отопление объектов муниципальных учреждений культуры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1 600,0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itchFamily="34" charset="0"/>
                          <a:cs typeface="Arial" pitchFamily="34" charset="0"/>
                        </a:rPr>
                        <a:t>Повышение уровня газификации района, сокращение затрат </a:t>
                      </a:r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00034" y="1357298"/>
            <a:ext cx="82153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Цель программы - повышение качества жилищных условий проживания граждан и качества предоставляемых населению коммунальных услуг, повышение уровня газификации района.</a:t>
            </a:r>
            <a:endParaRPr lang="ru-RU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Основные понятия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715040"/>
          </a:xfrm>
        </p:spPr>
        <p:txBody>
          <a:bodyPr>
            <a:normAutofit/>
          </a:bodyPr>
          <a:lstStyle/>
          <a:p>
            <a:pPr indent="179388"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1" dirty="0" smtClean="0">
                <a:latin typeface="Arial" pitchFamily="34" charset="0"/>
                <a:ea typeface="Microsoft YaHei" charset="0"/>
                <a:cs typeface="Arial" pitchFamily="34" charset="0"/>
              </a:rPr>
              <a:t>Доходы бюджета -  </a:t>
            </a:r>
            <a:r>
              <a:rPr lang="ru-RU" sz="1600" dirty="0" smtClean="0">
                <a:latin typeface="Arial" pitchFamily="34" charset="0"/>
                <a:ea typeface="Microsoft YaHei" charset="0"/>
                <a:cs typeface="Arial" pitchFamily="34" charset="0"/>
              </a:rPr>
              <a:t>поступающие в бюджет денежные средства, за исключением средств, являющихся в соответствии с Бюджетным Кодексом источниками финансирования дефицита бюджета;</a:t>
            </a:r>
          </a:p>
          <a:p>
            <a:pPr indent="179388" algn="just"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1" dirty="0" smtClean="0">
                <a:latin typeface="Arial" pitchFamily="34" charset="0"/>
                <a:ea typeface="Microsoft YaHei" charset="0"/>
                <a:cs typeface="Arial" pitchFamily="34" charset="0"/>
              </a:rPr>
              <a:t>Расходы бюджета - </a:t>
            </a:r>
            <a:r>
              <a:rPr lang="ru-RU" sz="1600" dirty="0" smtClean="0">
                <a:latin typeface="Arial" pitchFamily="34" charset="0"/>
                <a:ea typeface="Microsoft YaHei" charset="0"/>
                <a:cs typeface="Arial" pitchFamily="34" charset="0"/>
              </a:rPr>
              <a:t>выплачиваемые из бюджета денежные средства, за исключением средств, являющихся в соответствии с Бюджетным Кодексом источниками финансирования дефицита бюджета;</a:t>
            </a:r>
          </a:p>
          <a:p>
            <a:pPr indent="179388" algn="just"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1" dirty="0" smtClean="0">
                <a:latin typeface="Arial" pitchFamily="34" charset="0"/>
                <a:ea typeface="Microsoft YaHei" charset="0"/>
                <a:cs typeface="Arial" pitchFamily="34" charset="0"/>
              </a:rPr>
              <a:t>Дефицит бюджета - </a:t>
            </a:r>
            <a:r>
              <a:rPr lang="ru-RU" sz="1600" dirty="0" smtClean="0">
                <a:latin typeface="Arial" pitchFamily="34" charset="0"/>
                <a:ea typeface="Microsoft YaHei" charset="0"/>
                <a:cs typeface="Arial" pitchFamily="34" charset="0"/>
              </a:rPr>
              <a:t>превышение расходов бюджета над его доходами;</a:t>
            </a:r>
          </a:p>
          <a:p>
            <a:pPr indent="179388" algn="just"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500" b="1" dirty="0" smtClean="0">
                <a:latin typeface="Arial" pitchFamily="34" charset="0"/>
                <a:ea typeface="Microsoft YaHei" charset="0"/>
                <a:cs typeface="Arial" pitchFamily="34" charset="0"/>
              </a:rPr>
              <a:t>Межбюджетные отношения - </a:t>
            </a:r>
            <a:r>
              <a:rPr lang="ru-RU" sz="1600" dirty="0" smtClean="0">
                <a:latin typeface="Arial" pitchFamily="34" charset="0"/>
                <a:ea typeface="Microsoft YaHei" charset="0"/>
                <a:cs typeface="Arial" pitchFamily="34" charset="0"/>
              </a:rPr>
              <a:t>взаимоотношения между публично-правовыми образованиями по вопросам регулирования бюджетных правоотношений, организации и осуществления бюджетного процесса;</a:t>
            </a:r>
          </a:p>
          <a:p>
            <a:pPr indent="179388" algn="just"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500" b="1" dirty="0" smtClean="0">
                <a:latin typeface="Arial" pitchFamily="34" charset="0"/>
                <a:ea typeface="Microsoft YaHei" charset="0"/>
                <a:cs typeface="Arial" pitchFamily="34" charset="0"/>
              </a:rPr>
              <a:t>Межбюджетные трансферты - </a:t>
            </a:r>
            <a:r>
              <a:rPr lang="ru-RU" sz="1600" dirty="0" smtClean="0">
                <a:latin typeface="Arial" pitchFamily="34" charset="0"/>
                <a:ea typeface="Microsoft YaHei" charset="0"/>
                <a:cs typeface="Arial" pitchFamily="34" charset="0"/>
              </a:rPr>
              <a:t>средства, предоставляемые одним бюджетом бюджетной системы Российской Федерации другому бюджету бюджетной системы Российской Федерации;</a:t>
            </a:r>
          </a:p>
          <a:p>
            <a:pPr indent="179388" algn="just"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500" b="1" dirty="0" smtClean="0">
                <a:latin typeface="Arial" pitchFamily="34" charset="0"/>
                <a:ea typeface="Microsoft YaHei" charset="0"/>
                <a:cs typeface="Arial" pitchFamily="34" charset="0"/>
              </a:rPr>
              <a:t>Государственный или муниципальный долг - </a:t>
            </a:r>
            <a:r>
              <a:rPr lang="ru-RU" sz="1600" dirty="0" smtClean="0">
                <a:latin typeface="Arial" pitchFamily="34" charset="0"/>
                <a:ea typeface="Microsoft YaHei" charset="0"/>
                <a:cs typeface="Arial" pitchFamily="34" charset="0"/>
              </a:rPr>
              <a:t>обязательства, возникающие из государственных или муниципальных заимствований, гарантий по обязательствам третьих лиц, другие обязательства в соответствии с видами долговых обязательств, установленными Бюджетным Кодексом, принятые на себя Российской Федерацией, субъектом Российской Федерации или муниципальным образованием;</a:t>
            </a:r>
          </a:p>
          <a:p>
            <a:pPr indent="179388"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600" dirty="0" smtClean="0">
              <a:latin typeface="Times New Roman" pitchFamily="16" charset="0"/>
              <a:ea typeface="Microsoft YaHei" charset="0"/>
              <a:cs typeface="Microsoft YaHei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Основные понятия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572164"/>
          </a:xfrm>
        </p:spPr>
        <p:txBody>
          <a:bodyPr>
            <a:noAutofit/>
          </a:bodyPr>
          <a:lstStyle/>
          <a:p>
            <a:pPr marL="360000" indent="0" algn="just">
              <a:lnSpc>
                <a:spcPct val="120000"/>
              </a:lnSpc>
              <a:spcBef>
                <a:spcPts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300" b="1" dirty="0" smtClean="0">
                <a:solidFill>
                  <a:srgbClr val="000000"/>
                </a:solidFill>
                <a:latin typeface="Arial" pitchFamily="34" charset="0"/>
                <a:ea typeface="Microsoft YaHei" charset="0"/>
                <a:cs typeface="Arial" pitchFamily="34" charset="0"/>
              </a:rPr>
              <a:t>Муниципальная  программа Сонковского района (далее -  муниципальная  программа) -</a:t>
            </a:r>
            <a:r>
              <a:rPr lang="ru-RU" sz="1300" dirty="0" smtClean="0">
                <a:solidFill>
                  <a:srgbClr val="000000"/>
                </a:solidFill>
                <a:latin typeface="Arial" pitchFamily="34" charset="0"/>
                <a:ea typeface="Microsoft YaHei" charset="0"/>
                <a:cs typeface="Arial" pitchFamily="34" charset="0"/>
              </a:rPr>
              <a:t> система мероприятий, взаимоувязанных по задачам, срокам осуществления и ресурсам, мер обеспечивающая в рамках решения  вопросов местного значения достижение целей стратегии и (или) программы социально-экономического развития Сонковского  района  утвержденной  в установленном порядке;</a:t>
            </a:r>
          </a:p>
          <a:p>
            <a:pPr marL="360000" indent="0" algn="just">
              <a:lnSpc>
                <a:spcPct val="120000"/>
              </a:lnSpc>
              <a:spcBef>
                <a:spcPts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300" b="1" dirty="0" smtClean="0">
                <a:solidFill>
                  <a:srgbClr val="000000"/>
                </a:solidFill>
                <a:latin typeface="Arial" pitchFamily="34" charset="0"/>
                <a:ea typeface="Microsoft YaHei" charset="0"/>
                <a:cs typeface="Arial" pitchFamily="34" charset="0"/>
              </a:rPr>
              <a:t>Подпрограмма  муниципальной  программы (далее - подпрограмма) - </a:t>
            </a:r>
            <a:r>
              <a:rPr lang="ru-RU" sz="1300" dirty="0" smtClean="0">
                <a:solidFill>
                  <a:srgbClr val="000000"/>
                </a:solidFill>
                <a:latin typeface="Arial" pitchFamily="34" charset="0"/>
                <a:ea typeface="Microsoft YaHei" charset="0"/>
                <a:cs typeface="Arial" pitchFamily="34" charset="0"/>
              </a:rPr>
              <a:t>часть муниципальной  программы, являющаяся одним из направлений реализации муниципальной  программы и обеспечивающая достижение целей муниципальной программы;</a:t>
            </a:r>
          </a:p>
          <a:p>
            <a:pPr marL="360000" indent="0" algn="just">
              <a:lnSpc>
                <a:spcPct val="120000"/>
              </a:lnSpc>
              <a:spcBef>
                <a:spcPts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300" b="1" dirty="0" smtClean="0">
                <a:solidFill>
                  <a:srgbClr val="000000"/>
                </a:solidFill>
                <a:latin typeface="Arial" pitchFamily="34" charset="0"/>
                <a:ea typeface="Microsoft YaHei" charset="0"/>
                <a:cs typeface="Arial" pitchFamily="34" charset="0"/>
              </a:rPr>
              <a:t>Администратор муниципальной программы - </a:t>
            </a:r>
            <a:r>
              <a:rPr lang="ru-RU" sz="1300" dirty="0" smtClean="0">
                <a:solidFill>
                  <a:srgbClr val="000000"/>
                </a:solidFill>
                <a:latin typeface="Arial" pitchFamily="34" charset="0"/>
                <a:ea typeface="Microsoft YaHei" charset="0"/>
                <a:cs typeface="Arial" pitchFamily="34" charset="0"/>
              </a:rPr>
              <a:t>администрация Сонковского района или самостоятельное структурное подразделение  администрации, являющийся главным распорядителем средств местного бюджета Тверской области и несущий ответственность за реализацию муниципальной  программы и ее эффективность;</a:t>
            </a:r>
          </a:p>
          <a:p>
            <a:pPr marL="360000" indent="0" algn="just">
              <a:lnSpc>
                <a:spcPct val="120000"/>
              </a:lnSpc>
              <a:spcBef>
                <a:spcPts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300" b="1" dirty="0" smtClean="0">
                <a:solidFill>
                  <a:srgbClr val="000000"/>
                </a:solidFill>
                <a:latin typeface="Arial" pitchFamily="34" charset="0"/>
                <a:ea typeface="Microsoft YaHei" charset="0"/>
                <a:cs typeface="Arial" pitchFamily="34" charset="0"/>
              </a:rPr>
              <a:t>Главный администратор программы - </a:t>
            </a:r>
            <a:r>
              <a:rPr lang="ru-RU" sz="1300" dirty="0" smtClean="0">
                <a:solidFill>
                  <a:srgbClr val="000000"/>
                </a:solidFill>
                <a:latin typeface="Arial" pitchFamily="34" charset="0"/>
                <a:ea typeface="Microsoft YaHei" charset="0"/>
                <a:cs typeface="Arial" pitchFamily="34" charset="0"/>
              </a:rPr>
              <a:t>администратор муниципальной программы, координирующий деятельность других администраторов муниципальной программы по разработке и реализации муниципальной программы и (или) ее подпрограмм и определенный при наличии двух и более администраторов муниципальной программы, а также выполняющий функции администратора муниципальной программы в части, касающейся его полномочий;</a:t>
            </a:r>
          </a:p>
          <a:p>
            <a:pPr marL="360000" indent="0" algn="just">
              <a:lnSpc>
                <a:spcPct val="120000"/>
              </a:lnSpc>
              <a:spcBef>
                <a:spcPts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300" b="1" dirty="0" smtClean="0">
                <a:solidFill>
                  <a:srgbClr val="000000"/>
                </a:solidFill>
                <a:latin typeface="Arial" pitchFamily="34" charset="0"/>
                <a:ea typeface="Microsoft YaHei" charset="0"/>
                <a:cs typeface="Arial" pitchFamily="34" charset="0"/>
              </a:rPr>
              <a:t>Цель муниципальной программы - </a:t>
            </a:r>
            <a:r>
              <a:rPr lang="ru-RU" sz="1300" dirty="0" smtClean="0">
                <a:solidFill>
                  <a:srgbClr val="000000"/>
                </a:solidFill>
                <a:latin typeface="Arial" pitchFamily="34" charset="0"/>
                <a:ea typeface="Microsoft YaHei" charset="0"/>
                <a:cs typeface="Arial" pitchFamily="34" charset="0"/>
              </a:rPr>
              <a:t>ожидаемое (планируемое) состояние дел в сфере реализации муниципальной программы, достигаемое при выполнении комплекса мероприятий, связанное с реализаций положений стратегии и (или) программы социально-экономического развития Тверской области и оцениваемое с помощью показателей;</a:t>
            </a:r>
          </a:p>
          <a:p>
            <a:endParaRPr lang="ru-RU" sz="13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Основные понятия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37814"/>
          </a:xfrm>
        </p:spPr>
        <p:txBody>
          <a:bodyPr>
            <a:normAutofit fontScale="47500" lnSpcReduction="20000"/>
          </a:bodyPr>
          <a:lstStyle/>
          <a:p>
            <a:pPr marL="360000" indent="0" algn="just">
              <a:lnSpc>
                <a:spcPct val="120000"/>
              </a:lnSpc>
              <a:spcBef>
                <a:spcPts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700" b="1" dirty="0" smtClean="0">
                <a:solidFill>
                  <a:srgbClr val="000000"/>
                </a:solidFill>
                <a:latin typeface="Arial" pitchFamily="34" charset="0"/>
                <a:ea typeface="Microsoft YaHei" charset="0"/>
                <a:cs typeface="Arial" pitchFamily="34" charset="0"/>
              </a:rPr>
              <a:t>Задача подпрограммы - </a:t>
            </a:r>
            <a:r>
              <a:rPr lang="ru-RU" sz="2700" dirty="0" smtClean="0">
                <a:solidFill>
                  <a:srgbClr val="000000"/>
                </a:solidFill>
                <a:latin typeface="Arial" pitchFamily="34" charset="0"/>
                <a:ea typeface="Microsoft YaHei" charset="0"/>
                <a:cs typeface="Arial" pitchFamily="34" charset="0"/>
              </a:rPr>
              <a:t>н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Microsoft YaHei" charset="0"/>
                <a:cs typeface="Arial" pitchFamily="34" charset="0"/>
              </a:rPr>
              <a:t>аправление деятельности главного администратора муниципальной программы и (или) администратора (администраторов) муниципальной программы, обеспечивающее достижение цели или целей муниципальной программы во взаимосвязи с другими задачами подпрограммы;</a:t>
            </a:r>
          </a:p>
          <a:p>
            <a:pPr marL="360000" indent="0" algn="just">
              <a:lnSpc>
                <a:spcPct val="120000"/>
              </a:lnSpc>
              <a:spcBef>
                <a:spcPts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700" b="1" dirty="0" smtClean="0">
                <a:solidFill>
                  <a:srgbClr val="000000"/>
                </a:solidFill>
                <a:latin typeface="Arial" pitchFamily="34" charset="0"/>
                <a:ea typeface="Microsoft YaHei" charset="0"/>
                <a:cs typeface="Arial" pitchFamily="34" charset="0"/>
              </a:rPr>
              <a:t>Мероприятие подпрограммы (далее - мероприятие) - 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Microsoft YaHei" charset="0"/>
                <a:cs typeface="Arial" pitchFamily="34" charset="0"/>
              </a:rPr>
              <a:t>конкретное действие главного администратора муниципальной программы и (или) администратора (администраторов) муниципальной программы для решения соответствующей задачи подпрограммы;</a:t>
            </a:r>
          </a:p>
          <a:p>
            <a:pPr marL="360000" indent="0" algn="just">
              <a:lnSpc>
                <a:spcPct val="120000"/>
              </a:lnSpc>
              <a:spcBef>
                <a:spcPts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700" b="1" dirty="0" smtClean="0">
                <a:solidFill>
                  <a:srgbClr val="000000"/>
                </a:solidFill>
                <a:latin typeface="Arial" pitchFamily="34" charset="0"/>
                <a:ea typeface="Microsoft YaHei" charset="0"/>
                <a:cs typeface="Arial" pitchFamily="34" charset="0"/>
              </a:rPr>
              <a:t>Показатель цели муниципальной программы - 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Microsoft YaHei" charset="0"/>
                <a:cs typeface="Arial" pitchFamily="34" charset="0"/>
              </a:rPr>
              <a:t>конечный результат реализации муниципальной программы, выраженный в количественно измеримых показателях достижения цели муниципальной программы;</a:t>
            </a:r>
          </a:p>
          <a:p>
            <a:pPr marL="360000" indent="0" algn="just">
              <a:lnSpc>
                <a:spcPct val="120000"/>
              </a:lnSpc>
              <a:spcBef>
                <a:spcPts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700" b="1" dirty="0" smtClean="0">
                <a:solidFill>
                  <a:srgbClr val="000000"/>
                </a:solidFill>
                <a:latin typeface="Arial" pitchFamily="34" charset="0"/>
                <a:ea typeface="Microsoft YaHei" charset="0"/>
                <a:cs typeface="Arial" pitchFamily="34" charset="0"/>
              </a:rPr>
              <a:t>Показатель задачи подпрограммы - 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Microsoft YaHei" charset="0"/>
                <a:cs typeface="Arial" pitchFamily="34" charset="0"/>
              </a:rPr>
              <a:t>конечный результат выполнения подпрограммы, выраженный в количественно измеримых показателях решения задачи подпрограммы;</a:t>
            </a:r>
          </a:p>
          <a:p>
            <a:pPr marL="360000" indent="0" algn="just">
              <a:lnSpc>
                <a:spcPct val="120000"/>
              </a:lnSpc>
              <a:spcBef>
                <a:spcPts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700" b="1" dirty="0" smtClean="0">
                <a:solidFill>
                  <a:srgbClr val="000000"/>
                </a:solidFill>
                <a:latin typeface="Arial" pitchFamily="34" charset="0"/>
                <a:ea typeface="Microsoft YaHei" charset="0"/>
                <a:cs typeface="Arial" pitchFamily="34" charset="0"/>
              </a:rPr>
              <a:t>Показатель мероприятия подпрограммы (административного мероприятия) - 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Microsoft YaHei" charset="0"/>
                <a:cs typeface="Arial" pitchFamily="34" charset="0"/>
              </a:rPr>
              <a:t>непосредственный результат выполнения мероприятия подпрограммы (административного мероприятия), выраженный в количественно измеримых показателях;</a:t>
            </a:r>
          </a:p>
          <a:p>
            <a:pPr marL="360000" indent="0" algn="just">
              <a:lnSpc>
                <a:spcPct val="120000"/>
              </a:lnSpc>
              <a:spcBef>
                <a:spcPts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700" b="1" dirty="0" smtClean="0">
                <a:solidFill>
                  <a:srgbClr val="000000"/>
                </a:solidFill>
                <a:latin typeface="Arial" pitchFamily="34" charset="0"/>
                <a:ea typeface="Microsoft YaHei" charset="0"/>
                <a:cs typeface="Arial" pitchFamily="34" charset="0"/>
              </a:rPr>
              <a:t>Целевое значение показателя </a:t>
            </a:r>
            <a:r>
              <a:rPr lang="ru-RU" sz="2700" dirty="0" smtClean="0">
                <a:solidFill>
                  <a:srgbClr val="000000"/>
                </a:solidFill>
                <a:latin typeface="Arial" pitchFamily="34" charset="0"/>
                <a:ea typeface="Microsoft YaHei" charset="0"/>
                <a:cs typeface="Arial" pitchFamily="34" charset="0"/>
              </a:rPr>
              <a:t>- достигаемое в последний год реализации государственной программы значение показателя, который формируется нарастающим итогом.</a:t>
            </a: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043890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  <a:ea typeface="Microsoft YaHei" charset="0"/>
                <a:cs typeface="Arial" pitchFamily="34" charset="0"/>
              </a:rPr>
              <a:t>Основные подходы к формированию бюджета Сонковского района</a:t>
            </a:r>
            <a:r>
              <a:rPr lang="ru-RU" sz="4400" dirty="0" smtClean="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/>
            </a:r>
            <a:br>
              <a:rPr lang="ru-RU" sz="4400" dirty="0" smtClean="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</a:b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8186766" cy="5357850"/>
          </a:xfrm>
        </p:spPr>
        <p:txBody>
          <a:bodyPr>
            <a:normAutofit/>
          </a:bodyPr>
          <a:lstStyle/>
          <a:p>
            <a:pPr indent="0" algn="ctr">
              <a:spcBef>
                <a:spcPts val="0"/>
              </a:spcBef>
            </a:pPr>
            <a:r>
              <a:rPr lang="ru-RU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Основными принципами бюджетного планирования бюджета Сонковского района на среднесрочную перспективу являются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endParaRPr lang="ru-RU" sz="1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ru-RU" sz="1700" b="1" dirty="0" smtClean="0">
                <a:latin typeface="Arial" pitchFamily="34" charset="0"/>
                <a:cs typeface="Arial" pitchFamily="34" charset="0"/>
              </a:rPr>
              <a:t>- преемственность основных направлений бюджетной и налоговой политики;</a:t>
            </a:r>
            <a:endParaRPr lang="ru-RU" sz="1700" dirty="0" smtClean="0"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50000"/>
              </a:lnSpc>
              <a:spcBef>
                <a:spcPts val="600"/>
              </a:spcBef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- сохранение социальной направленности бюджета;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50000"/>
              </a:lnSpc>
              <a:spcBef>
                <a:spcPts val="600"/>
              </a:spcBef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- обеспечение долгосрочной сбалансированности бюджета;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50000"/>
              </a:lnSpc>
              <a:spcBef>
                <a:spcPts val="600"/>
              </a:spcBef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- формирование бюджета исходя из консервативного прогноза с учетом утвержденных показателей на плановый период;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50000"/>
              </a:lnSpc>
              <a:spcBef>
                <a:spcPts val="600"/>
              </a:spcBef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- оптимизация расходов в целях обеспечения финансирования приоритетных расходных обязательств.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989320"/>
            <a:ext cx="8183880" cy="45719"/>
          </a:xfrm>
        </p:spPr>
        <p:txBody>
          <a:bodyPr>
            <a:normAutofit fontScale="90000"/>
          </a:bodyPr>
          <a:lstStyle/>
          <a:p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8183880" cy="4429156"/>
          </a:xfrm>
        </p:spPr>
        <p:txBody>
          <a:bodyPr>
            <a:normAutofit fontScale="77500" lnSpcReduction="20000"/>
          </a:bodyPr>
          <a:lstStyle/>
          <a:p>
            <a:pPr marL="341313" indent="-322263" algn="ctr" eaLnBrk="0" hangingPunct="0">
              <a:spcBef>
                <a:spcPts val="800"/>
              </a:spcBef>
              <a:buClrTx/>
              <a:buFontTx/>
              <a:buNone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ru-RU" b="1" dirty="0" smtClean="0">
                <a:latin typeface="Calibri" pitchFamily="32" charset="0"/>
                <a:ea typeface="Microsoft YaHei" charset="0"/>
                <a:cs typeface="Microsoft YaHei" charset="0"/>
              </a:rPr>
              <a:t> Программный бюджет </a:t>
            </a:r>
          </a:p>
          <a:p>
            <a:pPr marL="341313" indent="-322263" algn="ctr" eaLnBrk="0" hangingPunct="0">
              <a:spcBef>
                <a:spcPts val="800"/>
              </a:spcBef>
              <a:buClrTx/>
              <a:buFontTx/>
              <a:buNone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endParaRPr lang="ru-RU" b="1" dirty="0" smtClean="0">
              <a:latin typeface="Calibri" pitchFamily="32" charset="0"/>
              <a:ea typeface="Microsoft YaHei" charset="0"/>
              <a:cs typeface="Microsoft YaHei" charset="0"/>
            </a:endParaRPr>
          </a:p>
          <a:p>
            <a:pPr marL="360000" indent="0" eaLnBrk="0" hangingPunct="0">
              <a:lnSpc>
                <a:spcPct val="120000"/>
              </a:lnSpc>
              <a:spcBef>
                <a:spcPts val="0"/>
              </a:spcBef>
              <a:buFont typeface="Arial" charset="0"/>
              <a:buChar char="•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ru-RU" sz="2100" dirty="0" smtClean="0">
                <a:latin typeface="Arial" pitchFamily="34" charset="0"/>
                <a:cs typeface="Arial" pitchFamily="34" charset="0"/>
              </a:rPr>
              <a:t> Начиная с 2013 года муниципальное образование Сонковский район  Тверской области перешло  к формированию и исполнению бюджета на основе муниципальных программ, что обеспечивает четкую увязку бюджетных затрат и достигаемых общественно значимых показателей деятельности органов местного самоуправления.</a:t>
            </a:r>
          </a:p>
          <a:p>
            <a:pPr marL="360000" indent="0" eaLnBrk="0" hangingPunct="0">
              <a:lnSpc>
                <a:spcPct val="120000"/>
              </a:lnSpc>
              <a:spcBef>
                <a:spcPts val="0"/>
              </a:spcBef>
              <a:buFont typeface="Arial" charset="0"/>
              <a:buChar char="•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endParaRPr lang="ru-RU" sz="2100" dirty="0" smtClean="0">
              <a:latin typeface="Arial" pitchFamily="34" charset="0"/>
              <a:cs typeface="Arial" pitchFamily="34" charset="0"/>
            </a:endParaRPr>
          </a:p>
          <a:p>
            <a:pPr marL="360000" indent="0" algn="just" eaLnBrk="0" hangingPunct="0">
              <a:lnSpc>
                <a:spcPct val="120000"/>
              </a:lnSpc>
              <a:spcBef>
                <a:spcPts val="0"/>
              </a:spcBef>
              <a:buFont typeface="Arial" charset="0"/>
              <a:buChar char="•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ru-RU" sz="2100" dirty="0" smtClean="0">
                <a:latin typeface="Arial" pitchFamily="34" charset="0"/>
                <a:ea typeface="Microsoft YaHei" charset="0"/>
                <a:cs typeface="Arial" pitchFamily="34" charset="0"/>
              </a:rPr>
              <a:t> Бюджет МО   сформирован на основе  6 муниципальных программ Сонковского района, которые охватывают основные направления деятельности исполнительных органов местного самоуправления района. </a:t>
            </a:r>
          </a:p>
          <a:p>
            <a:pPr marL="360000" indent="0" algn="just" eaLnBrk="0" hangingPunct="0">
              <a:lnSpc>
                <a:spcPct val="120000"/>
              </a:lnSpc>
              <a:spcBef>
                <a:spcPts val="0"/>
              </a:spcBef>
              <a:buFont typeface="Arial" charset="0"/>
              <a:buChar char="•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endParaRPr lang="ru-RU" sz="2100" dirty="0" smtClean="0">
              <a:latin typeface="Arial" pitchFamily="34" charset="0"/>
              <a:ea typeface="Microsoft YaHei" charset="0"/>
              <a:cs typeface="Arial" pitchFamily="34" charset="0"/>
            </a:endParaRPr>
          </a:p>
          <a:p>
            <a:pPr marL="360000" indent="0" algn="just" eaLnBrk="0" hangingPunct="0">
              <a:lnSpc>
                <a:spcPct val="120000"/>
              </a:lnSpc>
              <a:spcBef>
                <a:spcPts val="0"/>
              </a:spcBef>
              <a:buFont typeface="Arial" charset="0"/>
              <a:buChar char="•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ru-RU" sz="2100" dirty="0" smtClean="0">
                <a:latin typeface="Arial" pitchFamily="34" charset="0"/>
                <a:ea typeface="Microsoft YaHei" charset="0"/>
                <a:cs typeface="Arial" pitchFamily="34" charset="0"/>
              </a:rPr>
              <a:t> В программном бюджете вс</a:t>
            </a:r>
            <a:r>
              <a:rPr lang="ru-RU" sz="2100" dirty="0" smtClean="0">
                <a:solidFill>
                  <a:srgbClr val="000000"/>
                </a:solidFill>
                <a:latin typeface="Arial" pitchFamily="34" charset="0"/>
                <a:ea typeface="Microsoft YaHei" charset="0"/>
                <a:cs typeface="Arial" pitchFamily="34" charset="0"/>
              </a:rPr>
              <a:t>е бюджетные ассигнования распределяются по программам, подпрограммам, и мероприятиям, что обеспечивает прозрачность и эффективность расходования бюджетных средств.</a:t>
            </a:r>
            <a:endParaRPr lang="ru-RU" sz="2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571479"/>
            <a:ext cx="84296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ru-RU" sz="2000" b="1" dirty="0" smtClean="0">
                <a:solidFill>
                  <a:srgbClr val="00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rial" pitchFamily="34" charset="0"/>
                <a:ea typeface="Microsoft YaHei" charset="0"/>
                <a:cs typeface="Arial" pitchFamily="34" charset="0"/>
              </a:rPr>
              <a:t>Основные подходы к формированию бюджета Сонковского района</a:t>
            </a:r>
            <a:endParaRPr lang="ru-RU" sz="2000" b="1" dirty="0">
              <a:solidFill>
                <a:srgbClr val="DDDDDD">
                  <a:tint val="88000"/>
                  <a:satMod val="150000"/>
                </a:srgb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0" dirty="0" smtClean="0">
                <a:solidFill>
                  <a:schemeClr val="tx1"/>
                </a:solidFill>
              </a:rPr>
              <a:t>Показатели</a:t>
            </a:r>
            <a:br>
              <a:rPr lang="ru-RU" sz="2000" b="0" dirty="0" smtClean="0">
                <a:solidFill>
                  <a:schemeClr val="tx1"/>
                </a:solidFill>
              </a:rPr>
            </a:br>
            <a:r>
              <a:rPr lang="ru-RU" sz="2000" b="0" dirty="0" smtClean="0">
                <a:solidFill>
                  <a:schemeClr val="tx1"/>
                </a:solidFill>
              </a:rPr>
              <a:t>социально-экономического развития</a:t>
            </a:r>
            <a:br>
              <a:rPr lang="ru-RU" sz="2000" b="0" dirty="0" smtClean="0">
                <a:solidFill>
                  <a:schemeClr val="tx1"/>
                </a:solidFill>
              </a:rPr>
            </a:br>
            <a:r>
              <a:rPr lang="ru-RU" sz="2000" b="0" dirty="0" smtClean="0">
                <a:solidFill>
                  <a:schemeClr val="tx1"/>
                </a:solidFill>
              </a:rPr>
              <a:t>муниципального образования </a:t>
            </a:r>
            <a:r>
              <a:rPr lang="ru-RU" sz="2000" dirty="0" smtClean="0"/>
              <a:t>Сонковский район Тверской </a:t>
            </a:r>
            <a:r>
              <a:rPr lang="ru-RU" sz="2000" b="0" dirty="0" smtClean="0">
                <a:solidFill>
                  <a:schemeClr val="tx1"/>
                </a:solidFill>
              </a:rPr>
              <a:t>области на 2016 - 2018 годы</a:t>
            </a:r>
            <a:br>
              <a:rPr lang="ru-RU" sz="2000" b="0" dirty="0" smtClean="0">
                <a:solidFill>
                  <a:schemeClr val="tx1"/>
                </a:solidFill>
              </a:rPr>
            </a:br>
            <a:endParaRPr lang="ru-RU" sz="2000" b="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2000215"/>
          <a:ext cx="8183562" cy="4857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3927"/>
                <a:gridCol w="1363927"/>
                <a:gridCol w="1340908"/>
                <a:gridCol w="1386946"/>
                <a:gridCol w="1363927"/>
                <a:gridCol w="1363927"/>
              </a:tblGrid>
              <a:tr h="126385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5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показатели</a:t>
                      </a:r>
                    </a:p>
                  </a:txBody>
                  <a:tcPr marL="89497" marR="89497" marT="618408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  2014 г.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5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5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факт</a:t>
                      </a:r>
                    </a:p>
                  </a:txBody>
                  <a:tcPr marL="89497" marR="89497" marT="596016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  2015 г.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5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5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ожидаемое</a:t>
                      </a:r>
                    </a:p>
                  </a:txBody>
                  <a:tcPr marL="89497" marR="89497" marT="596016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2016 г.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5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5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оценка</a:t>
                      </a:r>
                    </a:p>
                  </a:txBody>
                  <a:tcPr marL="89497" marR="89497" marT="596016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2017 г.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5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5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прогноз</a:t>
                      </a:r>
                    </a:p>
                  </a:txBody>
                  <a:tcPr marL="89497" marR="89497" marT="596016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2018 г.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5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5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прогноз</a:t>
                      </a:r>
                    </a:p>
                  </a:txBody>
                  <a:tcPr marL="89497" marR="89497" marT="596016" marB="46800" horzOverflow="overflow"/>
                </a:tc>
              </a:tr>
              <a:tr h="13704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/>
                          <a:ea typeface="Times New Roman"/>
                        </a:rPr>
                        <a:t>Численность постоянного населения- всего (среднегодовая</a:t>
                      </a:r>
                      <a:r>
                        <a:rPr lang="ru-RU" sz="1200" dirty="0" smtClean="0">
                          <a:latin typeface="Arial"/>
                          <a:ea typeface="Times New Roman"/>
                        </a:rPr>
                        <a:t>) тыс. чел.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196" marR="681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8,597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196" marR="681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8,55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196" marR="681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8,58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196" marR="681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8,6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196" marR="681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8,64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196" marR="68196" marT="0" marB="0"/>
                </a:tc>
              </a:tr>
              <a:tr h="5552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/>
                          <a:ea typeface="Times New Roman"/>
                        </a:rPr>
                        <a:t>в т.ч. городского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196" marR="681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4,109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196" marR="681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4,087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196" marR="681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4,105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196" marR="681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4,113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196" marR="681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4,134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196" marR="68196" marT="0" marB="0"/>
                </a:tc>
              </a:tr>
              <a:tr h="5552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/>
                          <a:ea typeface="Times New Roman"/>
                        </a:rPr>
                        <a:t>сельского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196" marR="681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4,488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196" marR="681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4,463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196" marR="681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4,475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196" marR="681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4,487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196" marR="681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4,506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196" marR="68196" marT="0" marB="0"/>
                </a:tc>
              </a:tr>
              <a:tr h="1112896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Выпуск товаров, работ, услуг,     млн.руб.</a:t>
                      </a:r>
                    </a:p>
                    <a:p>
                      <a:endParaRPr lang="ru-RU" sz="1200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1 123,26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endParaRPr lang="ru-RU" sz="1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1 303,3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endParaRPr lang="ru-RU" sz="1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1 354,98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endParaRPr lang="ru-RU" sz="1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1 430,6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endParaRPr lang="ru-RU" sz="1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1 497,28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928" marR="90928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000" b="1" dirty="0" smtClean="0"/>
              <a:t>Основные параметры бюджета муниципального образования «Сонковский район» на  2016 год в сравнении с 2015 годом</a:t>
            </a: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42910" y="1214422"/>
          <a:ext cx="8115330" cy="4433894"/>
        </p:xfrm>
        <a:graphic>
          <a:graphicData uri="http://schemas.openxmlformats.org/drawingml/2006/table">
            <a:tbl>
              <a:tblPr firstRow="1" firstCol="1" lastRow="1" bandRow="1">
                <a:tableStyleId>{073A0DAA-6AF3-43AB-8588-CEC1D06C72B9}</a:tableStyleId>
              </a:tblPr>
              <a:tblGrid>
                <a:gridCol w="1714514"/>
                <a:gridCol w="1531618"/>
                <a:gridCol w="1623066"/>
                <a:gridCol w="1623066"/>
                <a:gridCol w="1623066"/>
              </a:tblGrid>
              <a:tr h="9286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/>
                        <a:t>Показатель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/>
                        <a:t>Факт 2014 года</a:t>
                      </a:r>
                      <a:r>
                        <a:rPr lang="ru-RU" sz="1200" dirty="0"/>
                        <a:t/>
                      </a:r>
                      <a:br>
                        <a:rPr lang="ru-RU" sz="1200" dirty="0"/>
                      </a:br>
                      <a:r>
                        <a:rPr lang="ru-RU" sz="1200" dirty="0" smtClean="0"/>
                        <a:t>тыс. руб.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/>
                        <a:t>2015 год утверждено</a:t>
                      </a:r>
                      <a:r>
                        <a:rPr lang="ru-RU" sz="1200" baseline="0" dirty="0" smtClean="0"/>
                        <a:t> (№8 от 30.10.2015)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/>
                        <a:t>тыс. руб.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/>
                        <a:t>2016 год проект</a:t>
                      </a:r>
                      <a:r>
                        <a:rPr lang="ru-RU" sz="1200" dirty="0"/>
                        <a:t/>
                      </a:r>
                      <a:br>
                        <a:rPr lang="ru-RU" sz="1200" dirty="0"/>
                      </a:br>
                      <a:r>
                        <a:rPr lang="ru-RU" sz="1200" dirty="0" smtClean="0"/>
                        <a:t>тыс. руб.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/>
                        <a:t>+/- к 2015</a:t>
                      </a:r>
                      <a:r>
                        <a:rPr lang="ru-RU" sz="1200" dirty="0"/>
                        <a:t/>
                      </a:r>
                      <a:br>
                        <a:rPr lang="ru-RU" sz="1200" dirty="0"/>
                      </a:br>
                      <a:r>
                        <a:rPr lang="ru-RU" sz="1200" dirty="0" smtClean="0"/>
                        <a:t>тыс. руб.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2548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baseline="0" dirty="0" smtClean="0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aseline="0" dirty="0" smtClean="0"/>
                        <a:t>Доходы</a:t>
                      </a:r>
                      <a:endParaRPr lang="ru-RU" sz="1200" baseline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ru-RU" sz="1400" baseline="0" dirty="0" smtClean="0"/>
                    </a:p>
                    <a:p>
                      <a:pPr algn="l"/>
                      <a:r>
                        <a:rPr lang="ru-RU" sz="1400" baseline="0" dirty="0" smtClean="0"/>
                        <a:t>121 531,0</a:t>
                      </a:r>
                      <a:endParaRPr lang="ru-RU" sz="14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aseline="0" dirty="0" smtClean="0"/>
                        <a:t>139 543,6</a:t>
                      </a:r>
                      <a:endParaRPr lang="ru-RU" sz="1400" baseline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aseline="0" dirty="0" smtClean="0"/>
                        <a:t>157 334,0</a:t>
                      </a:r>
                      <a:endParaRPr lang="ru-RU" sz="1400" baseline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aseline="0" dirty="0" smtClean="0"/>
                        <a:t>+ 17 790,4</a:t>
                      </a:r>
                      <a:endParaRPr lang="ru-RU" sz="1400" baseline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4832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/>
                        <a:t>в </a:t>
                      </a:r>
                      <a:r>
                        <a:rPr lang="ru-RU" sz="1200" dirty="0" smtClean="0"/>
                        <a:t>том числе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endParaRPr lang="ru-RU" sz="1400" dirty="0" smtClean="0"/>
                    </a:p>
                    <a:p>
                      <a:pPr indent="0" algn="l">
                        <a:spcAft>
                          <a:spcPts val="0"/>
                        </a:spcAft>
                      </a:pPr>
                      <a:endParaRPr lang="ru-RU" sz="1400" dirty="0" smtClean="0"/>
                    </a:p>
                    <a:p>
                      <a:pPr indent="0" algn="l">
                        <a:spcAft>
                          <a:spcPts val="0"/>
                        </a:spcAft>
                      </a:pPr>
                      <a:endParaRPr lang="ru-RU" sz="1400" dirty="0" smtClean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400" dirty="0" smtClean="0">
                        <a:latin typeface="Arial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4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504430">
                <a:tc>
                  <a:txBody>
                    <a:bodyPr/>
                    <a:lstStyle/>
                    <a:p>
                      <a:pPr marL="163195">
                        <a:spcAft>
                          <a:spcPts val="0"/>
                        </a:spcAft>
                      </a:pPr>
                      <a:r>
                        <a:rPr lang="ru-RU" sz="1200" dirty="0"/>
                        <a:t>Налоговые и </a:t>
                      </a:r>
                      <a:br>
                        <a:rPr lang="ru-RU" sz="1200" dirty="0"/>
                      </a:br>
                      <a:r>
                        <a:rPr lang="ru-RU" sz="1200" dirty="0"/>
                        <a:t>неналоговые доходы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l"/>
                      <a:r>
                        <a:rPr lang="ru-RU" sz="1400" dirty="0" smtClean="0"/>
                        <a:t> </a:t>
                      </a:r>
                    </a:p>
                    <a:p>
                      <a:pPr indent="0" algn="l"/>
                      <a:r>
                        <a:rPr lang="ru-RU" sz="1400" dirty="0" smtClean="0"/>
                        <a:t> 50 403,5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50 860,0</a:t>
                      </a:r>
                    </a:p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latin typeface="Arial"/>
                          <a:ea typeface="Times New Roman"/>
                        </a:rPr>
                        <a:t>54 157,6</a:t>
                      </a:r>
                    </a:p>
                    <a:p>
                      <a:pPr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aseline="0" dirty="0" smtClean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+ 3 297,6</a:t>
                      </a:r>
                    </a:p>
                    <a:p>
                      <a:pPr indent="0" algn="l">
                        <a:spcAft>
                          <a:spcPts val="0"/>
                        </a:spcAft>
                      </a:pPr>
                      <a:endParaRPr lang="ru-RU" sz="1400" dirty="0" smtClean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483287">
                <a:tc>
                  <a:txBody>
                    <a:bodyPr/>
                    <a:lstStyle/>
                    <a:p>
                      <a:pPr marL="163195">
                        <a:spcAft>
                          <a:spcPts val="0"/>
                        </a:spcAft>
                      </a:pPr>
                      <a:r>
                        <a:rPr lang="ru-RU" sz="1200" dirty="0"/>
                        <a:t>Безвозмездные </a:t>
                      </a:r>
                      <a:br>
                        <a:rPr lang="ru-RU" sz="1200" dirty="0"/>
                      </a:br>
                      <a:r>
                        <a:rPr lang="ru-RU" sz="1200" dirty="0"/>
                        <a:t>перечисления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  71 127,5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88 683,6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dirty="0" smtClean="0"/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103 176,4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dirty="0" smtClean="0">
                        <a:latin typeface="Arial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dirty="0" smtClean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+ 14 492,8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dirty="0" smtClean="0">
                        <a:latin typeface="Arial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dirty="0" smtClean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42548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/>
                        <a:t>Расходы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aseline="0" dirty="0" smtClean="0">
                          <a:latin typeface="Arial" pitchFamily="34" charset="0"/>
                        </a:rPr>
                        <a:t>121 424,3</a:t>
                      </a:r>
                    </a:p>
                    <a:p>
                      <a:pPr algn="l"/>
                      <a:endParaRPr lang="ru-RU" sz="14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latin typeface="Arial" pitchFamily="34" charset="0"/>
                        </a:rPr>
                        <a:t>139 922,1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aseline="0" dirty="0">
                        <a:latin typeface="Arial" pitchFamily="34" charset="0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latin typeface="Arial" pitchFamily="34" charset="0"/>
                        </a:rPr>
                        <a:t>156 796,2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aseline="0" dirty="0" smtClean="0">
                        <a:latin typeface="Arial" pitchFamily="34" charset="0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latin typeface="Arial" pitchFamily="34" charset="0"/>
                        </a:rPr>
                        <a:t>+ 16 874,1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aseline="0" dirty="0" smtClean="0">
                        <a:latin typeface="Arial" pitchFamily="34" charset="0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4832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/>
                        <a:t>Дефицит(-) </a:t>
                      </a:r>
                      <a:r>
                        <a:rPr lang="ru-RU" sz="1200" dirty="0"/>
                        <a:t>(</a:t>
                      </a:r>
                      <a:r>
                        <a:rPr lang="ru-RU" sz="1200" dirty="0" err="1" smtClean="0"/>
                        <a:t>профицит</a:t>
                      </a:r>
                      <a:r>
                        <a:rPr lang="ru-RU" sz="1200" dirty="0" smtClean="0"/>
                        <a:t> (+))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       106,7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400" dirty="0" smtClean="0"/>
                        <a:t>378,5</a:t>
                      </a:r>
                    </a:p>
                    <a:p>
                      <a:pPr algn="l">
                        <a:spcAft>
                          <a:spcPts val="0"/>
                        </a:spcAft>
                        <a:buFontTx/>
                        <a:buNone/>
                      </a:pPr>
                      <a:endParaRPr lang="ru-RU" sz="1400" dirty="0" smtClean="0"/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537,8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dirty="0" smtClean="0">
                        <a:latin typeface="Arial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dirty="0" smtClean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916,3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dirty="0" smtClean="0">
                        <a:latin typeface="Arial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dirty="0" smtClean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1410</TotalTime>
  <Words>3733</Words>
  <Application>Microsoft Office PowerPoint</Application>
  <PresentationFormat>Экран (4:3)</PresentationFormat>
  <Paragraphs>613</Paragraphs>
  <Slides>25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Бюджет муниципального образования   Сонковский район Тверской области на 2016 год   (утвержден Решением Собрания депутатов Сонковского района  от 25.12. 2015  №23)</vt:lpstr>
      <vt:lpstr>Основные понятия</vt:lpstr>
      <vt:lpstr>Основные понятия</vt:lpstr>
      <vt:lpstr>Основные понятия</vt:lpstr>
      <vt:lpstr>Основные понятия</vt:lpstr>
      <vt:lpstr>Основные подходы к формированию бюджета Сонковского района </vt:lpstr>
      <vt:lpstr>Слайд 7</vt:lpstr>
      <vt:lpstr>   Показатели социально-экономического развития муниципального образования Сонковский район Тверской области на 2016 - 2018 годы </vt:lpstr>
      <vt:lpstr>      Основные параметры бюджета муниципального образования «Сонковский район» на  2016 год в сравнении с 2015 годом     </vt:lpstr>
      <vt:lpstr> Бюджетная политика в области доходов </vt:lpstr>
      <vt:lpstr>Показатели доходов бюджета МО Сонковский район</vt:lpstr>
      <vt:lpstr>Структура налоговых и неналоговых  доходов  бюджета 2016  года  </vt:lpstr>
      <vt:lpstr>Структура безвозмездных поступлений в доход  бюджета в 2016 году</vt:lpstr>
      <vt:lpstr>Бюджетная политика в области расходов</vt:lpstr>
      <vt:lpstr>Расходы бюджета МО Сонковский район по направлениям</vt:lpstr>
      <vt:lpstr>Структура расходов бюджета МО Сонковский район 2016 года</vt:lpstr>
      <vt:lpstr>Муниципальная программа "Развитие системы образования Сонковского района Тверской области» на 2014 - 2017 годы" Цель программы: обеспечение позитивной социализации и учебной успешности каждого ребенка с учетом изменения культурной, социальной и технологической среды</vt:lpstr>
      <vt:lpstr>Муниципальная программа "Развитие системы образования Сонковского района Тверской области» на 2014 - 2017 годы» (продолжение)</vt:lpstr>
      <vt:lpstr>Муниципальная программа «Развитие культуры, молодежной политики и спорта в  Сонковском районе Тверской области на 2014-2017 годы»  Цель программы  - Обеспечение развития сферы культуры, молодежной политики и спорта в Сонковском районе Тверской области </vt:lpstr>
      <vt:lpstr>Муниципальная программа «Развитие культуры, молодежной политики и спорта в  Сонковском районе Тверской области на 2014-2017 годы» (продолжение)</vt:lpstr>
      <vt:lpstr>Муниципальная программа "Обеспечение органами местного самоуправления социально-экономического развития Сонковского района Тверской области на 2014-2017 годы"  Цель программы - обеспечение комплексного социально-экономического развития муниципального образования Тверской области Сонковский район</vt:lpstr>
      <vt:lpstr>Муниципальная программа "Обеспечение органами местного самоуправления социально-экономического развития Сонковского района Тверской области на 2014-2017 годы»  (продолжение)</vt:lpstr>
      <vt:lpstr>Муниципальная программа «Управление финансами муниципального образования Сонковский район Тверской области  на 2014-2017 годы»</vt:lpstr>
      <vt:lpstr>Муниципальная программа "Развитие системы управления собственностью  муниципального образования Тверской области  Сонковский район на 2014-2017 годы."</vt:lpstr>
      <vt:lpstr>Муниципальная программа «Развитие системы жилищно-коммунального, газового хозяйства и жилищного строительства в Сонковском района Тверской области на 2014-2017 годы»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муниципального образования   Тверской области «Сонковский район» на 2015 год и на плановый период 2016  и 2017 годов </dc:title>
  <dc:creator>Admin</dc:creator>
  <cp:lastModifiedBy>Андреева Ирина Серге</cp:lastModifiedBy>
  <cp:revision>162</cp:revision>
  <dcterms:created xsi:type="dcterms:W3CDTF">2015-05-27T06:38:24Z</dcterms:created>
  <dcterms:modified xsi:type="dcterms:W3CDTF">2016-03-28T13:01:28Z</dcterms:modified>
</cp:coreProperties>
</file>